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62" r:id="rId4"/>
    <p:sldId id="263" r:id="rId5"/>
    <p:sldId id="285" r:id="rId6"/>
    <p:sldId id="264" r:id="rId7"/>
    <p:sldId id="289" r:id="rId8"/>
    <p:sldId id="275" r:id="rId9"/>
    <p:sldId id="283" r:id="rId10"/>
    <p:sldId id="291" r:id="rId11"/>
    <p:sldId id="279" r:id="rId12"/>
    <p:sldId id="281" r:id="rId13"/>
    <p:sldId id="288" r:id="rId14"/>
    <p:sldId id="276" r:id="rId15"/>
    <p:sldId id="280" r:id="rId16"/>
    <p:sldId id="269" r:id="rId17"/>
    <p:sldId id="293" r:id="rId18"/>
    <p:sldId id="286" r:id="rId19"/>
    <p:sldId id="284" r:id="rId20"/>
    <p:sldId id="287" r:id="rId21"/>
    <p:sldId id="292" r:id="rId22"/>
    <p:sldId id="277" r:id="rId23"/>
    <p:sldId id="282" r:id="rId24"/>
    <p:sldId id="278"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Lato Black" panose="020F0502020204030203" pitchFamily="34" charset="0"/>
      <p:bold r:id="rId31"/>
      <p:boldItalic r:id="rId32"/>
    </p:embeddedFont>
    <p:embeddedFont>
      <p:font typeface="Proxima Nova"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jmz+nYSQBSR3ih2rG9G4pBxHiU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2D3F"/>
    <a:srgbClr val="FFFFFF"/>
    <a:srgbClr val="8B8B8B"/>
    <a:srgbClr val="F533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2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195240-942F-46AB-A081-B07A753219AA}" type="doc">
      <dgm:prSet loTypeId="urn:microsoft.com/office/officeart/2018/2/layout/IconLabelList" loCatId="icon" qsTypeId="urn:microsoft.com/office/officeart/2005/8/quickstyle/simple1" qsCatId="simple" csTypeId="urn:microsoft.com/office/officeart/2005/8/colors/accent2_4" csCatId="accent2" phldr="1"/>
      <dgm:spPr/>
      <dgm:t>
        <a:bodyPr/>
        <a:lstStyle/>
        <a:p>
          <a:endParaRPr lang="en-US"/>
        </a:p>
      </dgm:t>
    </dgm:pt>
    <dgm:pt modelId="{55431894-4FE9-467F-85B2-A157B1F23BC5}">
      <dgm:prSet custT="1"/>
      <dgm:spPr/>
      <dgm:t>
        <a:bodyPr/>
        <a:lstStyle/>
        <a:p>
          <a:pPr>
            <a:lnSpc>
              <a:spcPct val="100000"/>
            </a:lnSpc>
          </a:pPr>
          <a:r>
            <a:rPr lang="en-US" sz="1400" b="1" i="0" dirty="0">
              <a:solidFill>
                <a:srgbClr val="C00000"/>
              </a:solidFill>
            </a:rPr>
            <a:t>Be specific </a:t>
          </a:r>
        </a:p>
        <a:p>
          <a:pPr>
            <a:lnSpc>
              <a:spcPct val="100000"/>
            </a:lnSpc>
          </a:pPr>
          <a:r>
            <a:rPr lang="en-US" sz="1200" b="0" i="0" dirty="0"/>
            <a:t>Be clear and concise in your prompts. The more specific you are, the better ChatGPT  will be able to understand what you are asking</a:t>
          </a:r>
          <a:endParaRPr lang="en-US" sz="1200" dirty="0"/>
        </a:p>
      </dgm:t>
    </dgm:pt>
    <dgm:pt modelId="{85663103-2070-4ED3-8E5B-89711FA06052}" type="parTrans" cxnId="{43D9C93C-E120-412B-AF4A-1A94241BEE4E}">
      <dgm:prSet/>
      <dgm:spPr/>
      <dgm:t>
        <a:bodyPr/>
        <a:lstStyle/>
        <a:p>
          <a:endParaRPr lang="en-US"/>
        </a:p>
      </dgm:t>
    </dgm:pt>
    <dgm:pt modelId="{E8B85D55-2BAE-49A3-8E7D-4CC615BC0927}" type="sibTrans" cxnId="{43D9C93C-E120-412B-AF4A-1A94241BEE4E}">
      <dgm:prSet/>
      <dgm:spPr/>
      <dgm:t>
        <a:bodyPr/>
        <a:lstStyle/>
        <a:p>
          <a:endParaRPr lang="en-US"/>
        </a:p>
      </dgm:t>
    </dgm:pt>
    <dgm:pt modelId="{B43DE6D4-2BF8-4CD9-9AE7-82F980CFF37B}">
      <dgm:prSet custT="1"/>
      <dgm:spPr/>
      <dgm:t>
        <a:bodyPr/>
        <a:lstStyle/>
        <a:p>
          <a:pPr>
            <a:lnSpc>
              <a:spcPct val="100000"/>
            </a:lnSpc>
          </a:pPr>
          <a:r>
            <a:rPr lang="en-US" sz="1400" b="1" i="0" dirty="0">
              <a:solidFill>
                <a:srgbClr val="C00000"/>
              </a:solidFill>
            </a:rPr>
            <a:t>Provide enough context</a:t>
          </a:r>
        </a:p>
        <a:p>
          <a:pPr>
            <a:lnSpc>
              <a:spcPct val="100000"/>
            </a:lnSpc>
          </a:pPr>
          <a:r>
            <a:rPr lang="en-US" sz="1200" b="0" i="0" dirty="0"/>
            <a:t>Provide as much context as possible in the prompt to help the language model understand what is being asked</a:t>
          </a:r>
          <a:endParaRPr lang="en-US" sz="1200" dirty="0"/>
        </a:p>
      </dgm:t>
    </dgm:pt>
    <dgm:pt modelId="{81E0FAFF-0FB8-4779-ACF3-3D1611B24FA7}" type="parTrans" cxnId="{FB07CAFB-9D21-4269-9D40-D9D52EF67067}">
      <dgm:prSet/>
      <dgm:spPr/>
      <dgm:t>
        <a:bodyPr/>
        <a:lstStyle/>
        <a:p>
          <a:endParaRPr lang="en-US"/>
        </a:p>
      </dgm:t>
    </dgm:pt>
    <dgm:pt modelId="{84CD6FF2-FA73-44D6-8CDC-1DBDAA925508}" type="sibTrans" cxnId="{FB07CAFB-9D21-4269-9D40-D9D52EF67067}">
      <dgm:prSet/>
      <dgm:spPr/>
      <dgm:t>
        <a:bodyPr/>
        <a:lstStyle/>
        <a:p>
          <a:endParaRPr lang="en-US"/>
        </a:p>
      </dgm:t>
    </dgm:pt>
    <dgm:pt modelId="{DF324DEC-2ED0-4162-A607-F8E62A4307E3}">
      <dgm:prSet custT="1"/>
      <dgm:spPr/>
      <dgm:t>
        <a:bodyPr/>
        <a:lstStyle/>
        <a:p>
          <a:pPr>
            <a:lnSpc>
              <a:spcPct val="100000"/>
            </a:lnSpc>
          </a:pPr>
          <a:r>
            <a:rPr lang="en-US" sz="1400" b="1" i="0" dirty="0">
              <a:solidFill>
                <a:srgbClr val="C00000"/>
              </a:solidFill>
            </a:rPr>
            <a:t>Avoid sensitive data</a:t>
          </a:r>
          <a:endParaRPr lang="en-US" sz="1100" b="1" i="0" dirty="0">
            <a:solidFill>
              <a:srgbClr val="C00000"/>
            </a:solidFill>
          </a:endParaRPr>
        </a:p>
        <a:p>
          <a:pPr>
            <a:lnSpc>
              <a:spcPct val="100000"/>
            </a:lnSpc>
          </a:pPr>
          <a:r>
            <a:rPr lang="en-US" sz="1200" b="0" i="0" dirty="0"/>
            <a:t>Avoid sharing sensitive, critical or personal information in the prompts because all the information will eventually be used to fine-tune the model</a:t>
          </a:r>
          <a:endParaRPr lang="en-US" sz="1200" dirty="0"/>
        </a:p>
      </dgm:t>
    </dgm:pt>
    <dgm:pt modelId="{ECD1F597-38B2-4908-B3C3-67B3B4DEFE3F}" type="parTrans" cxnId="{37847636-18BA-4F6C-B17F-F68F477BC001}">
      <dgm:prSet/>
      <dgm:spPr/>
      <dgm:t>
        <a:bodyPr/>
        <a:lstStyle/>
        <a:p>
          <a:endParaRPr lang="en-US"/>
        </a:p>
      </dgm:t>
    </dgm:pt>
    <dgm:pt modelId="{65F0101C-87CA-4A4F-822B-58D3AC7157CA}" type="sibTrans" cxnId="{37847636-18BA-4F6C-B17F-F68F477BC001}">
      <dgm:prSet/>
      <dgm:spPr/>
      <dgm:t>
        <a:bodyPr/>
        <a:lstStyle/>
        <a:p>
          <a:endParaRPr lang="en-US"/>
        </a:p>
      </dgm:t>
    </dgm:pt>
    <dgm:pt modelId="{DF4F41A8-B739-44BD-AF7F-03E9D9299473}">
      <dgm:prSet custT="1"/>
      <dgm:spPr/>
      <dgm:t>
        <a:bodyPr/>
        <a:lstStyle/>
        <a:p>
          <a:pPr>
            <a:lnSpc>
              <a:spcPct val="100000"/>
            </a:lnSpc>
          </a:pPr>
          <a:r>
            <a:rPr lang="en-US" sz="1400" b="1" i="0" dirty="0">
              <a:solidFill>
                <a:srgbClr val="C00000"/>
              </a:solidFill>
            </a:rPr>
            <a:t>Provide examples</a:t>
          </a:r>
        </a:p>
        <a:p>
          <a:pPr>
            <a:lnSpc>
              <a:spcPct val="100000"/>
            </a:lnSpc>
          </a:pPr>
          <a:r>
            <a:rPr lang="en-US" sz="1400" b="0" i="0" dirty="0"/>
            <a:t>Include examples of the desired output to guide the model in generating accurate responses.</a:t>
          </a:r>
          <a:endParaRPr lang="en-US" sz="1400" dirty="0"/>
        </a:p>
      </dgm:t>
    </dgm:pt>
    <dgm:pt modelId="{AC5E8404-EA96-4F0F-A68D-6C3A105DE13C}" type="parTrans" cxnId="{5072FE82-1FFB-4AB0-B4E5-AA476EBC8BF0}">
      <dgm:prSet/>
      <dgm:spPr/>
      <dgm:t>
        <a:bodyPr/>
        <a:lstStyle/>
        <a:p>
          <a:endParaRPr lang="en-US"/>
        </a:p>
      </dgm:t>
    </dgm:pt>
    <dgm:pt modelId="{BF172EE5-2166-43A3-83B5-9495DA476B91}" type="sibTrans" cxnId="{5072FE82-1FFB-4AB0-B4E5-AA476EBC8BF0}">
      <dgm:prSet/>
      <dgm:spPr/>
      <dgm:t>
        <a:bodyPr/>
        <a:lstStyle/>
        <a:p>
          <a:endParaRPr lang="en-US"/>
        </a:p>
      </dgm:t>
    </dgm:pt>
    <dgm:pt modelId="{E4939C5F-0CA8-4A21-9C64-1AD512A8F6A0}">
      <dgm:prSet custT="1"/>
      <dgm:spPr/>
      <dgm:t>
        <a:bodyPr/>
        <a:lstStyle/>
        <a:p>
          <a:pPr>
            <a:lnSpc>
              <a:spcPct val="100000"/>
            </a:lnSpc>
          </a:pPr>
          <a:r>
            <a:rPr lang="en-US" sz="1400" b="1" i="0" dirty="0">
              <a:solidFill>
                <a:srgbClr val="C00000"/>
              </a:solidFill>
            </a:rPr>
            <a:t>Test and Iterate</a:t>
          </a:r>
        </a:p>
        <a:p>
          <a:pPr>
            <a:lnSpc>
              <a:spcPct val="100000"/>
            </a:lnSpc>
          </a:pPr>
          <a:r>
            <a:rPr lang="en-US" sz="1200" b="0" i="0" dirty="0"/>
            <a:t> Continuously test and refine the prompts to improve the accuracy and relevance of the generated output</a:t>
          </a:r>
          <a:endParaRPr lang="en-US" sz="1200" dirty="0"/>
        </a:p>
      </dgm:t>
    </dgm:pt>
    <dgm:pt modelId="{177BDF85-D54F-4835-8DE4-232365CA3884}" type="parTrans" cxnId="{D1AE6F5B-E664-4B27-B0D2-6174DF563AF9}">
      <dgm:prSet/>
      <dgm:spPr/>
      <dgm:t>
        <a:bodyPr/>
        <a:lstStyle/>
        <a:p>
          <a:endParaRPr lang="en-US"/>
        </a:p>
      </dgm:t>
    </dgm:pt>
    <dgm:pt modelId="{D7B10E68-4B32-4FE8-9719-3ABF6944B906}" type="sibTrans" cxnId="{D1AE6F5B-E664-4B27-B0D2-6174DF563AF9}">
      <dgm:prSet/>
      <dgm:spPr/>
      <dgm:t>
        <a:bodyPr/>
        <a:lstStyle/>
        <a:p>
          <a:endParaRPr lang="en-US"/>
        </a:p>
      </dgm:t>
    </dgm:pt>
    <dgm:pt modelId="{BB8DE99F-E24D-4C3E-8C73-2EA79579A59B}" type="pres">
      <dgm:prSet presAssocID="{F6195240-942F-46AB-A081-B07A753219AA}" presName="root" presStyleCnt="0">
        <dgm:presLayoutVars>
          <dgm:dir/>
          <dgm:resizeHandles val="exact"/>
        </dgm:presLayoutVars>
      </dgm:prSet>
      <dgm:spPr/>
    </dgm:pt>
    <dgm:pt modelId="{B64C4AB5-7BC8-401C-9A13-917881C0CCAA}" type="pres">
      <dgm:prSet presAssocID="{55431894-4FE9-467F-85B2-A157B1F23BC5}" presName="compNode" presStyleCnt="0"/>
      <dgm:spPr/>
    </dgm:pt>
    <dgm:pt modelId="{AE7B3BF1-42E6-4131-95A2-5347961089D2}" type="pres">
      <dgm:prSet presAssocID="{55431894-4FE9-467F-85B2-A157B1F23BC5}" presName="iconRect" presStyleLbl="node1" presStyleIdx="0" presStyleCnt="5"/>
      <dgm:spPr>
        <a:blipFill rotWithShape="1">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4A16F413-1073-4B93-B262-CC11D9C8E8E7}" type="pres">
      <dgm:prSet presAssocID="{55431894-4FE9-467F-85B2-A157B1F23BC5}" presName="spaceRect" presStyleCnt="0"/>
      <dgm:spPr/>
    </dgm:pt>
    <dgm:pt modelId="{5FB496CF-4F5F-4800-BDD5-18EC3EC5B335}" type="pres">
      <dgm:prSet presAssocID="{55431894-4FE9-467F-85B2-A157B1F23BC5}" presName="textRect" presStyleLbl="revTx" presStyleIdx="0" presStyleCnt="5">
        <dgm:presLayoutVars>
          <dgm:chMax val="1"/>
          <dgm:chPref val="1"/>
        </dgm:presLayoutVars>
      </dgm:prSet>
      <dgm:spPr/>
    </dgm:pt>
    <dgm:pt modelId="{3312B20D-95B0-4400-A428-D1B12853BB52}" type="pres">
      <dgm:prSet presAssocID="{E8B85D55-2BAE-49A3-8E7D-4CC615BC0927}" presName="sibTrans" presStyleCnt="0"/>
      <dgm:spPr/>
    </dgm:pt>
    <dgm:pt modelId="{B54825E4-1379-4E64-9D99-7F7FE8999ECE}" type="pres">
      <dgm:prSet presAssocID="{B43DE6D4-2BF8-4CD9-9AE7-82F980CFF37B}" presName="compNode" presStyleCnt="0"/>
      <dgm:spPr/>
    </dgm:pt>
    <dgm:pt modelId="{76FDCFC7-7704-47F6-A54E-E436F6C901D1}" type="pres">
      <dgm:prSet presAssocID="{B43DE6D4-2BF8-4CD9-9AE7-82F980CFF37B}" presName="iconRect" presStyleLbl="node1" presStyleIdx="1" presStyleCnt="5"/>
      <dgm:spPr>
        <a:blipFill>
          <a:blip xmlns:r="http://schemas.openxmlformats.org/officeDocument/2006/relationships" r:embed="rId3">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Bubble"/>
        </a:ext>
      </dgm:extLst>
    </dgm:pt>
    <dgm:pt modelId="{E26D06BA-546D-4248-905D-34EEA9787A2A}" type="pres">
      <dgm:prSet presAssocID="{B43DE6D4-2BF8-4CD9-9AE7-82F980CFF37B}" presName="spaceRect" presStyleCnt="0"/>
      <dgm:spPr/>
    </dgm:pt>
    <dgm:pt modelId="{431944DB-DFF9-4208-9758-7A76B09D2DB4}" type="pres">
      <dgm:prSet presAssocID="{B43DE6D4-2BF8-4CD9-9AE7-82F980CFF37B}" presName="textRect" presStyleLbl="revTx" presStyleIdx="1" presStyleCnt="5" custScaleX="117648">
        <dgm:presLayoutVars>
          <dgm:chMax val="1"/>
          <dgm:chPref val="1"/>
        </dgm:presLayoutVars>
      </dgm:prSet>
      <dgm:spPr/>
    </dgm:pt>
    <dgm:pt modelId="{5D92DB3A-1E48-4608-A7EB-9619E7FA5BB0}" type="pres">
      <dgm:prSet presAssocID="{84CD6FF2-FA73-44D6-8CDC-1DBDAA925508}" presName="sibTrans" presStyleCnt="0"/>
      <dgm:spPr/>
    </dgm:pt>
    <dgm:pt modelId="{54DDF0B0-343E-42E9-8E06-D3BBB7D49993}" type="pres">
      <dgm:prSet presAssocID="{DF324DEC-2ED0-4162-A607-F8E62A4307E3}" presName="compNode" presStyleCnt="0"/>
      <dgm:spPr/>
    </dgm:pt>
    <dgm:pt modelId="{AEE60ADE-48F2-4024-AD01-419FF5E468A1}" type="pres">
      <dgm:prSet presAssocID="{DF324DEC-2ED0-4162-A607-F8E62A4307E3}" presName="iconRect" presStyleLbl="node1" presStyleIdx="2" presStyleCnt="5"/>
      <dgm:spPr>
        <a:blipFill>
          <a:blip xmlns:r="http://schemas.openxmlformats.org/officeDocument/2006/relationships" r:embed="rId5">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rritant"/>
        </a:ext>
      </dgm:extLst>
    </dgm:pt>
    <dgm:pt modelId="{5B52021B-DE93-41F0-AE7A-5A5CF4B78B0B}" type="pres">
      <dgm:prSet presAssocID="{DF324DEC-2ED0-4162-A607-F8E62A4307E3}" presName="spaceRect" presStyleCnt="0"/>
      <dgm:spPr/>
    </dgm:pt>
    <dgm:pt modelId="{4AF4C199-2128-459B-B983-EDB469FEBE97}" type="pres">
      <dgm:prSet presAssocID="{DF324DEC-2ED0-4162-A607-F8E62A4307E3}" presName="textRect" presStyleLbl="revTx" presStyleIdx="2" presStyleCnt="5">
        <dgm:presLayoutVars>
          <dgm:chMax val="1"/>
          <dgm:chPref val="1"/>
        </dgm:presLayoutVars>
      </dgm:prSet>
      <dgm:spPr/>
    </dgm:pt>
    <dgm:pt modelId="{7F375844-1117-48C8-BE16-33BFCC666FCB}" type="pres">
      <dgm:prSet presAssocID="{65F0101C-87CA-4A4F-822B-58D3AC7157CA}" presName="sibTrans" presStyleCnt="0"/>
      <dgm:spPr/>
    </dgm:pt>
    <dgm:pt modelId="{BF91107B-C697-4F8A-9F8B-90A2261C224E}" type="pres">
      <dgm:prSet presAssocID="{DF4F41A8-B739-44BD-AF7F-03E9D9299473}" presName="compNode" presStyleCnt="0"/>
      <dgm:spPr/>
    </dgm:pt>
    <dgm:pt modelId="{E565629E-419E-4F12-AA76-E2810278A6F4}" type="pres">
      <dgm:prSet presAssocID="{DF4F41A8-B739-44BD-AF7F-03E9D9299473}" presName="iconRect" presStyleLbl="node1" presStyleIdx="3" presStyleCnt="5"/>
      <dgm:spPr>
        <a:blipFill>
          <a:blip xmlns:r="http://schemas.openxmlformats.org/officeDocument/2006/relationships" r:embed="rId7">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rget"/>
        </a:ext>
      </dgm:extLst>
    </dgm:pt>
    <dgm:pt modelId="{D3A28D7E-D8FF-45F1-A1A7-4CB9C85D0605}" type="pres">
      <dgm:prSet presAssocID="{DF4F41A8-B739-44BD-AF7F-03E9D9299473}" presName="spaceRect" presStyleCnt="0"/>
      <dgm:spPr/>
    </dgm:pt>
    <dgm:pt modelId="{09D63A5C-50CD-4051-AE0A-4C88E4EDE083}" type="pres">
      <dgm:prSet presAssocID="{DF4F41A8-B739-44BD-AF7F-03E9D9299473}" presName="textRect" presStyleLbl="revTx" presStyleIdx="3" presStyleCnt="5">
        <dgm:presLayoutVars>
          <dgm:chMax val="1"/>
          <dgm:chPref val="1"/>
        </dgm:presLayoutVars>
      </dgm:prSet>
      <dgm:spPr/>
    </dgm:pt>
    <dgm:pt modelId="{7281C56A-BFF7-4708-97D6-1EBBCC614354}" type="pres">
      <dgm:prSet presAssocID="{BF172EE5-2166-43A3-83B5-9495DA476B91}" presName="sibTrans" presStyleCnt="0"/>
      <dgm:spPr/>
    </dgm:pt>
    <dgm:pt modelId="{D6077F03-E1BD-4B64-9053-AC1C4926CE26}" type="pres">
      <dgm:prSet presAssocID="{E4939C5F-0CA8-4A21-9C64-1AD512A8F6A0}" presName="compNode" presStyleCnt="0"/>
      <dgm:spPr/>
    </dgm:pt>
    <dgm:pt modelId="{0E4E3ECB-7079-47B1-9BB9-E769C334BCAF}" type="pres">
      <dgm:prSet presAssocID="{E4939C5F-0CA8-4A21-9C64-1AD512A8F6A0}" presName="iconRect" presStyleLbl="node1" presStyleIdx="4" presStyleCnt="5"/>
      <dgm:spPr>
        <a:blipFill>
          <a:blip xmlns:r="http://schemas.openxmlformats.org/officeDocument/2006/relationships" r:embed="rId9">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ecycle with solid fill"/>
        </a:ext>
      </dgm:extLst>
    </dgm:pt>
    <dgm:pt modelId="{67E7BBAC-A59F-4DE0-BFF9-1974260A3731}" type="pres">
      <dgm:prSet presAssocID="{E4939C5F-0CA8-4A21-9C64-1AD512A8F6A0}" presName="spaceRect" presStyleCnt="0"/>
      <dgm:spPr/>
    </dgm:pt>
    <dgm:pt modelId="{894EE0AD-03E7-4A00-ABAA-42EFB10F61B7}" type="pres">
      <dgm:prSet presAssocID="{E4939C5F-0CA8-4A21-9C64-1AD512A8F6A0}" presName="textRect" presStyleLbl="revTx" presStyleIdx="4" presStyleCnt="5">
        <dgm:presLayoutVars>
          <dgm:chMax val="1"/>
          <dgm:chPref val="1"/>
        </dgm:presLayoutVars>
      </dgm:prSet>
      <dgm:spPr/>
    </dgm:pt>
  </dgm:ptLst>
  <dgm:cxnLst>
    <dgm:cxn modelId="{37847636-18BA-4F6C-B17F-F68F477BC001}" srcId="{F6195240-942F-46AB-A081-B07A753219AA}" destId="{DF324DEC-2ED0-4162-A607-F8E62A4307E3}" srcOrd="2" destOrd="0" parTransId="{ECD1F597-38B2-4908-B3C3-67B3B4DEFE3F}" sibTransId="{65F0101C-87CA-4A4F-822B-58D3AC7157CA}"/>
    <dgm:cxn modelId="{43D9C93C-E120-412B-AF4A-1A94241BEE4E}" srcId="{F6195240-942F-46AB-A081-B07A753219AA}" destId="{55431894-4FE9-467F-85B2-A157B1F23BC5}" srcOrd="0" destOrd="0" parTransId="{85663103-2070-4ED3-8E5B-89711FA06052}" sibTransId="{E8B85D55-2BAE-49A3-8E7D-4CC615BC0927}"/>
    <dgm:cxn modelId="{D1AE6F5B-E664-4B27-B0D2-6174DF563AF9}" srcId="{F6195240-942F-46AB-A081-B07A753219AA}" destId="{E4939C5F-0CA8-4A21-9C64-1AD512A8F6A0}" srcOrd="4" destOrd="0" parTransId="{177BDF85-D54F-4835-8DE4-232365CA3884}" sibTransId="{D7B10E68-4B32-4FE8-9719-3ABF6944B906}"/>
    <dgm:cxn modelId="{230EB264-5B93-4980-BDA4-4B51EF4DF309}" type="presOf" srcId="{B43DE6D4-2BF8-4CD9-9AE7-82F980CFF37B}" destId="{431944DB-DFF9-4208-9758-7A76B09D2DB4}" srcOrd="0" destOrd="0" presId="urn:microsoft.com/office/officeart/2018/2/layout/IconLabelList"/>
    <dgm:cxn modelId="{820AE575-B1AB-47E3-9EC6-2AF019D28692}" type="presOf" srcId="{DF4F41A8-B739-44BD-AF7F-03E9D9299473}" destId="{09D63A5C-50CD-4051-AE0A-4C88E4EDE083}" srcOrd="0" destOrd="0" presId="urn:microsoft.com/office/officeart/2018/2/layout/IconLabelList"/>
    <dgm:cxn modelId="{5072FE82-1FFB-4AB0-B4E5-AA476EBC8BF0}" srcId="{F6195240-942F-46AB-A081-B07A753219AA}" destId="{DF4F41A8-B739-44BD-AF7F-03E9D9299473}" srcOrd="3" destOrd="0" parTransId="{AC5E8404-EA96-4F0F-A68D-6C3A105DE13C}" sibTransId="{BF172EE5-2166-43A3-83B5-9495DA476B91}"/>
    <dgm:cxn modelId="{C2E6AD9B-4B7D-4C95-94FA-26944E3236C3}" type="presOf" srcId="{DF324DEC-2ED0-4162-A607-F8E62A4307E3}" destId="{4AF4C199-2128-459B-B983-EDB469FEBE97}" srcOrd="0" destOrd="0" presId="urn:microsoft.com/office/officeart/2018/2/layout/IconLabelList"/>
    <dgm:cxn modelId="{D220B5B5-DAB7-4970-8F4E-D6F852EBF1D7}" type="presOf" srcId="{55431894-4FE9-467F-85B2-A157B1F23BC5}" destId="{5FB496CF-4F5F-4800-BDD5-18EC3EC5B335}" srcOrd="0" destOrd="0" presId="urn:microsoft.com/office/officeart/2018/2/layout/IconLabelList"/>
    <dgm:cxn modelId="{1651C5CB-782A-48C5-977D-D7FD96CCF5E3}" type="presOf" srcId="{F6195240-942F-46AB-A081-B07A753219AA}" destId="{BB8DE99F-E24D-4C3E-8C73-2EA79579A59B}" srcOrd="0" destOrd="0" presId="urn:microsoft.com/office/officeart/2018/2/layout/IconLabelList"/>
    <dgm:cxn modelId="{7ABCF0F5-6E30-4911-93AE-13306C71A253}" type="presOf" srcId="{E4939C5F-0CA8-4A21-9C64-1AD512A8F6A0}" destId="{894EE0AD-03E7-4A00-ABAA-42EFB10F61B7}" srcOrd="0" destOrd="0" presId="urn:microsoft.com/office/officeart/2018/2/layout/IconLabelList"/>
    <dgm:cxn modelId="{FB07CAFB-9D21-4269-9D40-D9D52EF67067}" srcId="{F6195240-942F-46AB-A081-B07A753219AA}" destId="{B43DE6D4-2BF8-4CD9-9AE7-82F980CFF37B}" srcOrd="1" destOrd="0" parTransId="{81E0FAFF-0FB8-4779-ACF3-3D1611B24FA7}" sibTransId="{84CD6FF2-FA73-44D6-8CDC-1DBDAA925508}"/>
    <dgm:cxn modelId="{C13F253F-1F32-4FE1-9FAC-98E0D9E473B0}" type="presParOf" srcId="{BB8DE99F-E24D-4C3E-8C73-2EA79579A59B}" destId="{B64C4AB5-7BC8-401C-9A13-917881C0CCAA}" srcOrd="0" destOrd="0" presId="urn:microsoft.com/office/officeart/2018/2/layout/IconLabelList"/>
    <dgm:cxn modelId="{97EE5FB8-34FF-4278-AEA9-05F7B8965AB0}" type="presParOf" srcId="{B64C4AB5-7BC8-401C-9A13-917881C0CCAA}" destId="{AE7B3BF1-42E6-4131-95A2-5347961089D2}" srcOrd="0" destOrd="0" presId="urn:microsoft.com/office/officeart/2018/2/layout/IconLabelList"/>
    <dgm:cxn modelId="{A4649EC0-4C3E-4D44-80C6-45172E400970}" type="presParOf" srcId="{B64C4AB5-7BC8-401C-9A13-917881C0CCAA}" destId="{4A16F413-1073-4B93-B262-CC11D9C8E8E7}" srcOrd="1" destOrd="0" presId="urn:microsoft.com/office/officeart/2018/2/layout/IconLabelList"/>
    <dgm:cxn modelId="{F1D6B4D5-ADAD-4EF1-BD95-91BF7B72CC0C}" type="presParOf" srcId="{B64C4AB5-7BC8-401C-9A13-917881C0CCAA}" destId="{5FB496CF-4F5F-4800-BDD5-18EC3EC5B335}" srcOrd="2" destOrd="0" presId="urn:microsoft.com/office/officeart/2018/2/layout/IconLabelList"/>
    <dgm:cxn modelId="{C9A4606F-0BA3-432A-9F1D-F73870773360}" type="presParOf" srcId="{BB8DE99F-E24D-4C3E-8C73-2EA79579A59B}" destId="{3312B20D-95B0-4400-A428-D1B12853BB52}" srcOrd="1" destOrd="0" presId="urn:microsoft.com/office/officeart/2018/2/layout/IconLabelList"/>
    <dgm:cxn modelId="{71D26F02-D18B-4ADE-8A99-D4F369D6E504}" type="presParOf" srcId="{BB8DE99F-E24D-4C3E-8C73-2EA79579A59B}" destId="{B54825E4-1379-4E64-9D99-7F7FE8999ECE}" srcOrd="2" destOrd="0" presId="urn:microsoft.com/office/officeart/2018/2/layout/IconLabelList"/>
    <dgm:cxn modelId="{4CC8EA45-EAAE-4C53-A7B2-8EEC298F8F07}" type="presParOf" srcId="{B54825E4-1379-4E64-9D99-7F7FE8999ECE}" destId="{76FDCFC7-7704-47F6-A54E-E436F6C901D1}" srcOrd="0" destOrd="0" presId="urn:microsoft.com/office/officeart/2018/2/layout/IconLabelList"/>
    <dgm:cxn modelId="{6270CF2C-4222-4AEA-AB54-06FAC38C9E75}" type="presParOf" srcId="{B54825E4-1379-4E64-9D99-7F7FE8999ECE}" destId="{E26D06BA-546D-4248-905D-34EEA9787A2A}" srcOrd="1" destOrd="0" presId="urn:microsoft.com/office/officeart/2018/2/layout/IconLabelList"/>
    <dgm:cxn modelId="{CC565C11-1917-4D45-A68A-4B9D43FAAC9A}" type="presParOf" srcId="{B54825E4-1379-4E64-9D99-7F7FE8999ECE}" destId="{431944DB-DFF9-4208-9758-7A76B09D2DB4}" srcOrd="2" destOrd="0" presId="urn:microsoft.com/office/officeart/2018/2/layout/IconLabelList"/>
    <dgm:cxn modelId="{D8F07FF2-6FC1-4C82-A5F2-71FE33335547}" type="presParOf" srcId="{BB8DE99F-E24D-4C3E-8C73-2EA79579A59B}" destId="{5D92DB3A-1E48-4608-A7EB-9619E7FA5BB0}" srcOrd="3" destOrd="0" presId="urn:microsoft.com/office/officeart/2018/2/layout/IconLabelList"/>
    <dgm:cxn modelId="{2AFE810E-8412-499A-BDD1-CBAE4679C818}" type="presParOf" srcId="{BB8DE99F-E24D-4C3E-8C73-2EA79579A59B}" destId="{54DDF0B0-343E-42E9-8E06-D3BBB7D49993}" srcOrd="4" destOrd="0" presId="urn:microsoft.com/office/officeart/2018/2/layout/IconLabelList"/>
    <dgm:cxn modelId="{CDA3CDEA-F647-4BBC-BE97-3C51C4D9FBA3}" type="presParOf" srcId="{54DDF0B0-343E-42E9-8E06-D3BBB7D49993}" destId="{AEE60ADE-48F2-4024-AD01-419FF5E468A1}" srcOrd="0" destOrd="0" presId="urn:microsoft.com/office/officeart/2018/2/layout/IconLabelList"/>
    <dgm:cxn modelId="{D65F00BD-88DF-4093-9905-0D6A05BD1BC3}" type="presParOf" srcId="{54DDF0B0-343E-42E9-8E06-D3BBB7D49993}" destId="{5B52021B-DE93-41F0-AE7A-5A5CF4B78B0B}" srcOrd="1" destOrd="0" presId="urn:microsoft.com/office/officeart/2018/2/layout/IconLabelList"/>
    <dgm:cxn modelId="{B41025E3-3F9A-45E4-ACC4-1954FEC8F78B}" type="presParOf" srcId="{54DDF0B0-343E-42E9-8E06-D3BBB7D49993}" destId="{4AF4C199-2128-459B-B983-EDB469FEBE97}" srcOrd="2" destOrd="0" presId="urn:microsoft.com/office/officeart/2018/2/layout/IconLabelList"/>
    <dgm:cxn modelId="{566FF36D-8339-4B72-AB02-4AD6B3348157}" type="presParOf" srcId="{BB8DE99F-E24D-4C3E-8C73-2EA79579A59B}" destId="{7F375844-1117-48C8-BE16-33BFCC666FCB}" srcOrd="5" destOrd="0" presId="urn:microsoft.com/office/officeart/2018/2/layout/IconLabelList"/>
    <dgm:cxn modelId="{452C4C91-6411-443B-8EDB-3E7A4B86F54B}" type="presParOf" srcId="{BB8DE99F-E24D-4C3E-8C73-2EA79579A59B}" destId="{BF91107B-C697-4F8A-9F8B-90A2261C224E}" srcOrd="6" destOrd="0" presId="urn:microsoft.com/office/officeart/2018/2/layout/IconLabelList"/>
    <dgm:cxn modelId="{F0D2E01A-8024-4376-A737-2D3851A52023}" type="presParOf" srcId="{BF91107B-C697-4F8A-9F8B-90A2261C224E}" destId="{E565629E-419E-4F12-AA76-E2810278A6F4}" srcOrd="0" destOrd="0" presId="urn:microsoft.com/office/officeart/2018/2/layout/IconLabelList"/>
    <dgm:cxn modelId="{93054A61-1085-4C09-B7E7-22AA31C39F91}" type="presParOf" srcId="{BF91107B-C697-4F8A-9F8B-90A2261C224E}" destId="{D3A28D7E-D8FF-45F1-A1A7-4CB9C85D0605}" srcOrd="1" destOrd="0" presId="urn:microsoft.com/office/officeart/2018/2/layout/IconLabelList"/>
    <dgm:cxn modelId="{19ABE121-B674-4C15-9FF4-22E54BC3E29E}" type="presParOf" srcId="{BF91107B-C697-4F8A-9F8B-90A2261C224E}" destId="{09D63A5C-50CD-4051-AE0A-4C88E4EDE083}" srcOrd="2" destOrd="0" presId="urn:microsoft.com/office/officeart/2018/2/layout/IconLabelList"/>
    <dgm:cxn modelId="{ECC54617-19B7-407E-B6F1-9003B8A379DE}" type="presParOf" srcId="{BB8DE99F-E24D-4C3E-8C73-2EA79579A59B}" destId="{7281C56A-BFF7-4708-97D6-1EBBCC614354}" srcOrd="7" destOrd="0" presId="urn:microsoft.com/office/officeart/2018/2/layout/IconLabelList"/>
    <dgm:cxn modelId="{DBA25B2A-3579-4EB9-BF0C-D855828AD1B7}" type="presParOf" srcId="{BB8DE99F-E24D-4C3E-8C73-2EA79579A59B}" destId="{D6077F03-E1BD-4B64-9053-AC1C4926CE26}" srcOrd="8" destOrd="0" presId="urn:microsoft.com/office/officeart/2018/2/layout/IconLabelList"/>
    <dgm:cxn modelId="{53E65C09-647D-466E-841C-1469D20D5787}" type="presParOf" srcId="{D6077F03-E1BD-4B64-9053-AC1C4926CE26}" destId="{0E4E3ECB-7079-47B1-9BB9-E769C334BCAF}" srcOrd="0" destOrd="0" presId="urn:microsoft.com/office/officeart/2018/2/layout/IconLabelList"/>
    <dgm:cxn modelId="{BDE6A276-F9DE-4925-9C52-60F2359E44E2}" type="presParOf" srcId="{D6077F03-E1BD-4B64-9053-AC1C4926CE26}" destId="{67E7BBAC-A59F-4DE0-BFF9-1974260A3731}" srcOrd="1" destOrd="0" presId="urn:microsoft.com/office/officeart/2018/2/layout/IconLabelList"/>
    <dgm:cxn modelId="{37E432EA-4FF5-4F03-A15A-C3400CDC119B}" type="presParOf" srcId="{D6077F03-E1BD-4B64-9053-AC1C4926CE26}" destId="{894EE0AD-03E7-4A00-ABAA-42EFB10F61B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B3BF1-42E6-4131-95A2-5347961089D2}">
      <dsp:nvSpPr>
        <dsp:cNvPr id="0" name=""/>
        <dsp:cNvSpPr/>
      </dsp:nvSpPr>
      <dsp:spPr>
        <a:xfrm>
          <a:off x="1362419" y="748288"/>
          <a:ext cx="810000" cy="810000"/>
        </a:xfrm>
        <a:prstGeom prst="rect">
          <a:avLst/>
        </a:prstGeom>
        <a:blipFill rotWithShape="1">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B496CF-4F5F-4800-BDD5-18EC3EC5B335}">
      <dsp:nvSpPr>
        <dsp:cNvPr id="0" name=""/>
        <dsp:cNvSpPr/>
      </dsp:nvSpPr>
      <dsp:spPr>
        <a:xfrm>
          <a:off x="867419" y="1941978"/>
          <a:ext cx="1800000" cy="13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solidFill>
                <a:srgbClr val="C00000"/>
              </a:solidFill>
            </a:rPr>
            <a:t>Be specific </a:t>
          </a:r>
        </a:p>
        <a:p>
          <a:pPr marL="0" lvl="0" indent="0" algn="ctr" defTabSz="622300">
            <a:lnSpc>
              <a:spcPct val="100000"/>
            </a:lnSpc>
            <a:spcBef>
              <a:spcPct val="0"/>
            </a:spcBef>
            <a:spcAft>
              <a:spcPct val="35000"/>
            </a:spcAft>
            <a:buNone/>
          </a:pPr>
          <a:r>
            <a:rPr lang="en-US" sz="1200" b="0" i="0" kern="1200" dirty="0"/>
            <a:t>Be clear and concise in your prompts. The more specific you are, the better ChatGPT  will be able to understand what you are asking</a:t>
          </a:r>
          <a:endParaRPr lang="en-US" sz="1200" kern="1200" dirty="0"/>
        </a:p>
      </dsp:txBody>
      <dsp:txXfrm>
        <a:off x="867419" y="1941978"/>
        <a:ext cx="1800000" cy="1360625"/>
      </dsp:txXfrm>
    </dsp:sp>
    <dsp:sp modelId="{76FDCFC7-7704-47F6-A54E-E436F6C901D1}">
      <dsp:nvSpPr>
        <dsp:cNvPr id="0" name=""/>
        <dsp:cNvSpPr/>
      </dsp:nvSpPr>
      <dsp:spPr>
        <a:xfrm>
          <a:off x="3636251" y="748288"/>
          <a:ext cx="810000" cy="810000"/>
        </a:xfrm>
        <a:prstGeom prst="rect">
          <a:avLst/>
        </a:prstGeom>
        <a:blipFill>
          <a:blip xmlns:r="http://schemas.openxmlformats.org/officeDocument/2006/relationships" r:embed="rId3">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944DB-DFF9-4208-9758-7A76B09D2DB4}">
      <dsp:nvSpPr>
        <dsp:cNvPr id="0" name=""/>
        <dsp:cNvSpPr/>
      </dsp:nvSpPr>
      <dsp:spPr>
        <a:xfrm>
          <a:off x="2982419" y="1941978"/>
          <a:ext cx="2117664" cy="13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solidFill>
                <a:srgbClr val="C00000"/>
              </a:solidFill>
            </a:rPr>
            <a:t>Provide enough context</a:t>
          </a:r>
        </a:p>
        <a:p>
          <a:pPr marL="0" lvl="0" indent="0" algn="ctr" defTabSz="622300">
            <a:lnSpc>
              <a:spcPct val="100000"/>
            </a:lnSpc>
            <a:spcBef>
              <a:spcPct val="0"/>
            </a:spcBef>
            <a:spcAft>
              <a:spcPct val="35000"/>
            </a:spcAft>
            <a:buNone/>
          </a:pPr>
          <a:r>
            <a:rPr lang="en-US" sz="1200" b="0" i="0" kern="1200" dirty="0"/>
            <a:t>Provide as much context as possible in the prompt to help the language model understand what is being asked</a:t>
          </a:r>
          <a:endParaRPr lang="en-US" sz="1200" kern="1200" dirty="0"/>
        </a:p>
      </dsp:txBody>
      <dsp:txXfrm>
        <a:off x="2982419" y="1941978"/>
        <a:ext cx="2117664" cy="1360625"/>
      </dsp:txXfrm>
    </dsp:sp>
    <dsp:sp modelId="{AEE60ADE-48F2-4024-AD01-419FF5E468A1}">
      <dsp:nvSpPr>
        <dsp:cNvPr id="0" name=""/>
        <dsp:cNvSpPr/>
      </dsp:nvSpPr>
      <dsp:spPr>
        <a:xfrm>
          <a:off x="5910083" y="748288"/>
          <a:ext cx="810000" cy="810000"/>
        </a:xfrm>
        <a:prstGeom prst="rect">
          <a:avLst/>
        </a:prstGeom>
        <a:blipFill>
          <a:blip xmlns:r="http://schemas.openxmlformats.org/officeDocument/2006/relationships" r:embed="rId5">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F4C199-2128-459B-B983-EDB469FEBE97}">
      <dsp:nvSpPr>
        <dsp:cNvPr id="0" name=""/>
        <dsp:cNvSpPr/>
      </dsp:nvSpPr>
      <dsp:spPr>
        <a:xfrm>
          <a:off x="5415083" y="1941978"/>
          <a:ext cx="1800000" cy="13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solidFill>
                <a:srgbClr val="C00000"/>
              </a:solidFill>
            </a:rPr>
            <a:t>Avoid sensitive data</a:t>
          </a:r>
          <a:endParaRPr lang="en-US" sz="1100" b="1" i="0" kern="1200" dirty="0">
            <a:solidFill>
              <a:srgbClr val="C00000"/>
            </a:solidFill>
          </a:endParaRPr>
        </a:p>
        <a:p>
          <a:pPr marL="0" lvl="0" indent="0" algn="ctr" defTabSz="622300">
            <a:lnSpc>
              <a:spcPct val="100000"/>
            </a:lnSpc>
            <a:spcBef>
              <a:spcPct val="0"/>
            </a:spcBef>
            <a:spcAft>
              <a:spcPct val="35000"/>
            </a:spcAft>
            <a:buNone/>
          </a:pPr>
          <a:r>
            <a:rPr lang="en-US" sz="1200" b="0" i="0" kern="1200" dirty="0"/>
            <a:t>Avoid sharing sensitive, critical or personal information in the prompts because all the information will eventually be used to fine-tune the model</a:t>
          </a:r>
          <a:endParaRPr lang="en-US" sz="1200" kern="1200" dirty="0"/>
        </a:p>
      </dsp:txBody>
      <dsp:txXfrm>
        <a:off x="5415083" y="1941978"/>
        <a:ext cx="1800000" cy="1360625"/>
      </dsp:txXfrm>
    </dsp:sp>
    <dsp:sp modelId="{E565629E-419E-4F12-AA76-E2810278A6F4}">
      <dsp:nvSpPr>
        <dsp:cNvPr id="0" name=""/>
        <dsp:cNvSpPr/>
      </dsp:nvSpPr>
      <dsp:spPr>
        <a:xfrm>
          <a:off x="8025083" y="748288"/>
          <a:ext cx="810000" cy="810000"/>
        </a:xfrm>
        <a:prstGeom prst="rect">
          <a:avLst/>
        </a:prstGeom>
        <a:blipFill>
          <a:blip xmlns:r="http://schemas.openxmlformats.org/officeDocument/2006/relationships" r:embed="rId7">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D63A5C-50CD-4051-AE0A-4C88E4EDE083}">
      <dsp:nvSpPr>
        <dsp:cNvPr id="0" name=""/>
        <dsp:cNvSpPr/>
      </dsp:nvSpPr>
      <dsp:spPr>
        <a:xfrm>
          <a:off x="7530083" y="1941978"/>
          <a:ext cx="1800000" cy="13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solidFill>
                <a:srgbClr val="C00000"/>
              </a:solidFill>
            </a:rPr>
            <a:t>Provide examples</a:t>
          </a:r>
        </a:p>
        <a:p>
          <a:pPr marL="0" lvl="0" indent="0" algn="ctr" defTabSz="622300">
            <a:lnSpc>
              <a:spcPct val="100000"/>
            </a:lnSpc>
            <a:spcBef>
              <a:spcPct val="0"/>
            </a:spcBef>
            <a:spcAft>
              <a:spcPct val="35000"/>
            </a:spcAft>
            <a:buNone/>
          </a:pPr>
          <a:r>
            <a:rPr lang="en-US" sz="1400" b="0" i="0" kern="1200" dirty="0"/>
            <a:t>Include examples of the desired output to guide the model in generating accurate responses.</a:t>
          </a:r>
          <a:endParaRPr lang="en-US" sz="1400" kern="1200" dirty="0"/>
        </a:p>
      </dsp:txBody>
      <dsp:txXfrm>
        <a:off x="7530083" y="1941978"/>
        <a:ext cx="1800000" cy="1360625"/>
      </dsp:txXfrm>
    </dsp:sp>
    <dsp:sp modelId="{0E4E3ECB-7079-47B1-9BB9-E769C334BCAF}">
      <dsp:nvSpPr>
        <dsp:cNvPr id="0" name=""/>
        <dsp:cNvSpPr/>
      </dsp:nvSpPr>
      <dsp:spPr>
        <a:xfrm>
          <a:off x="10140083" y="748288"/>
          <a:ext cx="810000" cy="810000"/>
        </a:xfrm>
        <a:prstGeom prst="rect">
          <a:avLst/>
        </a:prstGeom>
        <a:blipFill>
          <a:blip xmlns:r="http://schemas.openxmlformats.org/officeDocument/2006/relationships" r:embed="rId9">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4EE0AD-03E7-4A00-ABAA-42EFB10F61B7}">
      <dsp:nvSpPr>
        <dsp:cNvPr id="0" name=""/>
        <dsp:cNvSpPr/>
      </dsp:nvSpPr>
      <dsp:spPr>
        <a:xfrm>
          <a:off x="9645083" y="1941978"/>
          <a:ext cx="1800000" cy="13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solidFill>
                <a:srgbClr val="C00000"/>
              </a:solidFill>
            </a:rPr>
            <a:t>Test and Iterate</a:t>
          </a:r>
        </a:p>
        <a:p>
          <a:pPr marL="0" lvl="0" indent="0" algn="ctr" defTabSz="622300">
            <a:lnSpc>
              <a:spcPct val="100000"/>
            </a:lnSpc>
            <a:spcBef>
              <a:spcPct val="0"/>
            </a:spcBef>
            <a:spcAft>
              <a:spcPct val="35000"/>
            </a:spcAft>
            <a:buNone/>
          </a:pPr>
          <a:r>
            <a:rPr lang="en-US" sz="1200" b="0" i="0" kern="1200" dirty="0"/>
            <a:t> Continuously test and refine the prompts to improve the accuracy and relevance of the generated output</a:t>
          </a:r>
          <a:endParaRPr lang="en-US" sz="1200" kern="1200" dirty="0"/>
        </a:p>
      </dsp:txBody>
      <dsp:txXfrm>
        <a:off x="9645083" y="1941978"/>
        <a:ext cx="1800000" cy="13606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796749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196310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7295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95202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1698295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1429045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777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7046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3251560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extLst>
      <p:ext uri="{BB962C8B-B14F-4D97-AF65-F5344CB8AC3E}">
        <p14:creationId xmlns:p14="http://schemas.microsoft.com/office/powerpoint/2010/main" val="352094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9702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1474666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4618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2779531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029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4236272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029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1"/>
          <p:cNvSpPr txBox="1">
            <a:spLocks noGrp="1"/>
          </p:cNvSpPr>
          <p:nvPr>
            <p:ph type="dt" idx="10"/>
          </p:nvPr>
        </p:nvSpPr>
        <p:spPr>
          <a:xfrm>
            <a:off x="885228" y="6205183"/>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E72D4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sldNum" idx="12"/>
          </p:nvPr>
        </p:nvSpPr>
        <p:spPr>
          <a:xfrm>
            <a:off x="8822635" y="5349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11"/>
          <p:cNvSpPr/>
          <p:nvPr/>
        </p:nvSpPr>
        <p:spPr>
          <a:xfrm>
            <a:off x="0" y="1"/>
            <a:ext cx="12192000" cy="620518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pic>
        <p:nvPicPr>
          <p:cNvPr id="21" name="Google Shape;21;p11"/>
          <p:cNvPicPr preferRelativeResize="0"/>
          <p:nvPr/>
        </p:nvPicPr>
        <p:blipFill rotWithShape="1">
          <a:blip r:embed="rId2">
            <a:alphaModFix/>
          </a:blip>
          <a:srcRect/>
          <a:stretch/>
        </p:blipFill>
        <p:spPr>
          <a:xfrm>
            <a:off x="885229" y="762517"/>
            <a:ext cx="2743200" cy="731991"/>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2"/>
        <p:cNvGrpSpPr/>
        <p:nvPr/>
      </p:nvGrpSpPr>
      <p:grpSpPr>
        <a:xfrm>
          <a:off x="0" y="0"/>
          <a:ext cx="0" cy="0"/>
          <a:chOff x="0" y="0"/>
          <a:chExt cx="0" cy="0"/>
        </a:xfrm>
      </p:grpSpPr>
      <p:sp>
        <p:nvSpPr>
          <p:cNvPr id="83" name="Google Shape;8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5" name="Google Shape;85;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6" name="Google Shape;8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4"/>
          <p:cNvSpPr>
            <a:spLocks noGrp="1"/>
          </p:cNvSpPr>
          <p:nvPr>
            <p:ph type="pic" idx="2"/>
          </p:nvPr>
        </p:nvSpPr>
        <p:spPr>
          <a:xfrm>
            <a:off x="5183188" y="987425"/>
            <a:ext cx="6172200" cy="4873625"/>
          </a:xfrm>
          <a:prstGeom prst="rect">
            <a:avLst/>
          </a:prstGeom>
          <a:noFill/>
          <a:ln>
            <a:noFill/>
          </a:ln>
        </p:spPr>
      </p:sp>
      <p:sp>
        <p:nvSpPr>
          <p:cNvPr id="92" name="Google Shape;92;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3" name="Google Shape;9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22"/>
        <p:cNvGrpSpPr/>
        <p:nvPr/>
      </p:nvGrpSpPr>
      <p:grpSpPr>
        <a:xfrm>
          <a:off x="0" y="0"/>
          <a:ext cx="0" cy="0"/>
          <a:chOff x="0" y="0"/>
          <a:chExt cx="0" cy="0"/>
        </a:xfrm>
      </p:grpSpPr>
      <p:sp>
        <p:nvSpPr>
          <p:cNvPr id="23" name="Google Shape;2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12"/>
          <p:cNvSpPr/>
          <p:nvPr/>
        </p:nvSpPr>
        <p:spPr>
          <a:xfrm>
            <a:off x="0" y="0"/>
            <a:ext cx="12192000" cy="849149"/>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6" name="Google Shape;26;p12"/>
          <p:cNvSpPr txBox="1">
            <a:spLocks noGrp="1"/>
          </p:cNvSpPr>
          <p:nvPr>
            <p:ph type="title"/>
          </p:nvPr>
        </p:nvSpPr>
        <p:spPr>
          <a:xfrm>
            <a:off x="422239" y="162622"/>
            <a:ext cx="4981204" cy="510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Proxima Nova"/>
              <a:buNone/>
              <a:defRPr sz="32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7" name="Google Shape;27;p12"/>
          <p:cNvPicPr preferRelativeResize="0"/>
          <p:nvPr/>
        </p:nvPicPr>
        <p:blipFill rotWithShape="1">
          <a:blip r:embed="rId2">
            <a:alphaModFix/>
          </a:blip>
          <a:srcRect/>
          <a:stretch/>
        </p:blipFill>
        <p:spPr>
          <a:xfrm>
            <a:off x="10572384" y="280085"/>
            <a:ext cx="1084840" cy="28962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28"/>
        <p:cNvGrpSpPr/>
        <p:nvPr/>
      </p:nvGrpSpPr>
      <p:grpSpPr>
        <a:xfrm>
          <a:off x="0" y="0"/>
          <a:ext cx="0" cy="0"/>
          <a:chOff x="0" y="0"/>
          <a:chExt cx="0" cy="0"/>
        </a:xfrm>
      </p:grpSpPr>
      <p:sp>
        <p:nvSpPr>
          <p:cNvPr id="29" name="Google Shape;29;p14"/>
          <p:cNvSpPr/>
          <p:nvPr/>
        </p:nvSpPr>
        <p:spPr>
          <a:xfrm>
            <a:off x="-1" y="800101"/>
            <a:ext cx="12192000" cy="60578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30" name="Google Shape;30;p14"/>
          <p:cNvSpPr/>
          <p:nvPr/>
        </p:nvSpPr>
        <p:spPr>
          <a:xfrm>
            <a:off x="-3" y="-26732"/>
            <a:ext cx="12192000" cy="68580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31" name="Google Shape;31;p14"/>
          <p:cNvSpPr>
            <a:spLocks noGrp="1"/>
          </p:cNvSpPr>
          <p:nvPr>
            <p:ph type="pic" idx="2"/>
          </p:nvPr>
        </p:nvSpPr>
        <p:spPr>
          <a:xfrm>
            <a:off x="-3" y="-16149"/>
            <a:ext cx="12192003" cy="6863567"/>
          </a:xfrm>
          <a:prstGeom prst="rect">
            <a:avLst/>
          </a:prstGeom>
          <a:noFill/>
          <a:ln>
            <a:noFill/>
          </a:ln>
        </p:spPr>
      </p:sp>
      <p:sp>
        <p:nvSpPr>
          <p:cNvPr id="32" name="Google Shape;32;p14"/>
          <p:cNvSpPr>
            <a:spLocks noGrp="1"/>
          </p:cNvSpPr>
          <p:nvPr>
            <p:ph type="pic" idx="3"/>
          </p:nvPr>
        </p:nvSpPr>
        <p:spPr>
          <a:xfrm>
            <a:off x="13627645" y="-5142546"/>
            <a:ext cx="12192000" cy="6863567"/>
          </a:xfrm>
          <a:prstGeom prst="rect">
            <a:avLst/>
          </a:prstGeom>
          <a:noFill/>
          <a:ln>
            <a:noFill/>
          </a:ln>
        </p:spPr>
      </p:sp>
      <p:sp>
        <p:nvSpPr>
          <p:cNvPr id="33" name="Google Shape;3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14"/>
          <p:cNvSpPr txBox="1">
            <a:spLocks noGrp="1"/>
          </p:cNvSpPr>
          <p:nvPr>
            <p:ph type="body" idx="1"/>
          </p:nvPr>
        </p:nvSpPr>
        <p:spPr>
          <a:xfrm>
            <a:off x="4285131" y="4652963"/>
            <a:ext cx="7140108" cy="1116012"/>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chemeClr val="dk1"/>
              </a:buClr>
              <a:buSzPts val="1600"/>
              <a:buFont typeface="Proxima Nova"/>
              <a:buChar char="•"/>
              <a:defRPr sz="1600" b="0">
                <a:latin typeface="Proxima Nova"/>
                <a:ea typeface="Proxima Nova"/>
                <a:cs typeface="Proxima Nova"/>
                <a:sym typeface="Proxima Nov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 name="Google Shape;36;p14"/>
          <p:cNvPicPr preferRelativeResize="0"/>
          <p:nvPr/>
        </p:nvPicPr>
        <p:blipFill rotWithShape="1">
          <a:blip r:embed="rId3">
            <a:alphaModFix/>
          </a:blip>
          <a:srcRect/>
          <a:stretch/>
        </p:blipFill>
        <p:spPr>
          <a:xfrm>
            <a:off x="4285129" y="2979683"/>
            <a:ext cx="7164683" cy="1481067"/>
          </a:xfrm>
          <a:prstGeom prst="rect">
            <a:avLst/>
          </a:prstGeom>
          <a:noFill/>
          <a:ln>
            <a:noFill/>
          </a:ln>
        </p:spPr>
      </p:pic>
      <p:sp>
        <p:nvSpPr>
          <p:cNvPr id="37" name="Google Shape;37;p14"/>
          <p:cNvSpPr txBox="1"/>
          <p:nvPr/>
        </p:nvSpPr>
        <p:spPr>
          <a:xfrm>
            <a:off x="856223" y="813647"/>
            <a:ext cx="7324271" cy="11525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5333F"/>
              </a:buClr>
              <a:buSzPts val="4800"/>
              <a:buFont typeface="Arial"/>
              <a:buNone/>
            </a:pPr>
            <a:r>
              <a:rPr lang="en-US" sz="4800" b="0" i="0" u="none" strike="noStrike" cap="none">
                <a:solidFill>
                  <a:srgbClr val="F5333F"/>
                </a:solidFill>
                <a:latin typeface="Arial"/>
                <a:ea typeface="Arial"/>
                <a:cs typeface="Arial"/>
                <a:sym typeface="Arial"/>
              </a:rPr>
              <a:t>Click to add Title</a:t>
            </a:r>
            <a:endParaRPr sz="4800" b="0" i="0" u="none" strike="noStrike" cap="none">
              <a:solidFill>
                <a:srgbClr val="F5333F"/>
              </a:solidFill>
              <a:latin typeface="Arial"/>
              <a:ea typeface="Arial"/>
              <a:cs typeface="Arial"/>
              <a:sym typeface="Arial"/>
            </a:endParaRPr>
          </a:p>
        </p:txBody>
      </p:sp>
      <p:sp>
        <p:nvSpPr>
          <p:cNvPr id="38" name="Google Shape;38;p14"/>
          <p:cNvSpPr/>
          <p:nvPr/>
        </p:nvSpPr>
        <p:spPr>
          <a:xfrm>
            <a:off x="15624794" y="4920411"/>
            <a:ext cx="1160" cy="1428"/>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
        <p:cNvGrpSpPr/>
        <p:nvPr/>
      </p:nvGrpSpPr>
      <p:grpSpPr>
        <a:xfrm>
          <a:off x="0" y="0"/>
          <a:ext cx="0" cy="0"/>
          <a:chOff x="0" y="0"/>
          <a:chExt cx="0" cy="0"/>
        </a:xfrm>
      </p:grpSpPr>
      <p:sp>
        <p:nvSpPr>
          <p:cNvPr id="40" name="Google Shape;40;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2" name="Google Shape;4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4" name="Google Shape;5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61.gif"/><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hyperlink" Target="https://www.linkedin.com/in/arsalan-anwar-ai/"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1.svg"/></Relationships>
</file>

<file path=ppt/slides/_rels/slide24.xml.rels><?xml version="1.0" encoding="UTF-8" standalone="yes"?>
<Relationships xmlns="http://schemas.openxmlformats.org/package/2006/relationships"><Relationship Id="rId8" Type="http://schemas.openxmlformats.org/officeDocument/2006/relationships/hyperlink" Target="mailto:arsalan.anwar.7777@gmail.com" TargetMode="External"/><Relationship Id="rId3" Type="http://schemas.openxmlformats.org/officeDocument/2006/relationships/image" Target="../media/image11.png"/><Relationship Id="rId7" Type="http://schemas.openxmlformats.org/officeDocument/2006/relationships/image" Target="../media/image94.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12.png"/><Relationship Id="rId9" Type="http://schemas.openxmlformats.org/officeDocument/2006/relationships/hyperlink" Target="https://www.linkedin.com/in/arsalan-anwar-ai/"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sv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32.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
          <p:cNvSpPr txBox="1"/>
          <p:nvPr/>
        </p:nvSpPr>
        <p:spPr>
          <a:xfrm>
            <a:off x="2217008" y="2163944"/>
            <a:ext cx="9193696" cy="1562647"/>
          </a:xfrm>
          <a:prstGeom prst="rect">
            <a:avLst/>
          </a:prstGeom>
          <a:noFill/>
          <a:ln>
            <a:noFill/>
          </a:ln>
        </p:spPr>
        <p:txBody>
          <a:bodyPr spcFirstLastPara="1" wrap="square" lIns="121900" tIns="60950" rIns="121900" bIns="60950" anchor="b" anchorCtr="0">
            <a:noAutofit/>
          </a:bodyPr>
          <a:lstStyle/>
          <a:p>
            <a:pPr marL="0" marR="0" lvl="0" indent="0" algn="l" rtl="0">
              <a:lnSpc>
                <a:spcPct val="90000"/>
              </a:lnSpc>
              <a:spcBef>
                <a:spcPts val="0"/>
              </a:spcBef>
              <a:spcAft>
                <a:spcPts val="0"/>
              </a:spcAft>
              <a:buClr>
                <a:schemeClr val="dk1"/>
              </a:buClr>
              <a:buSzPts val="5333"/>
              <a:buFont typeface="Proxima Nova"/>
              <a:buNone/>
            </a:pPr>
            <a:r>
              <a:rPr lang="en-US" sz="5333" b="0" i="0" u="none" strike="noStrike" cap="none">
                <a:solidFill>
                  <a:schemeClr val="dk1"/>
                </a:solidFill>
                <a:latin typeface="Proxima Nova"/>
                <a:ea typeface="Proxima Nova"/>
                <a:cs typeface="Proxima Nova"/>
                <a:sym typeface="Proxima Nova"/>
              </a:rPr>
              <a:t>The LJMU Experience</a:t>
            </a:r>
            <a:endParaRPr sz="1400" b="0" i="0" u="none" strike="noStrike" cap="none">
              <a:solidFill>
                <a:srgbClr val="000000"/>
              </a:solidFill>
              <a:latin typeface="Arial"/>
              <a:ea typeface="Arial"/>
              <a:cs typeface="Arial"/>
              <a:sym typeface="Arial"/>
            </a:endParaRPr>
          </a:p>
        </p:txBody>
      </p:sp>
      <p:pic>
        <p:nvPicPr>
          <p:cNvPr id="113" name="Google Shape;113;p1"/>
          <p:cNvPicPr preferRelativeResize="0"/>
          <p:nvPr/>
        </p:nvPicPr>
        <p:blipFill rotWithShape="1">
          <a:blip r:embed="rId3">
            <a:alphaModFix/>
          </a:blip>
          <a:srcRect l="1643" t="602" r="5947" b="21205"/>
          <a:stretch/>
        </p:blipFill>
        <p:spPr>
          <a:xfrm>
            <a:off x="0" y="-19325"/>
            <a:ext cx="12192002" cy="6877329"/>
          </a:xfrm>
          <a:prstGeom prst="rect">
            <a:avLst/>
          </a:prstGeom>
          <a:noFill/>
          <a:ln>
            <a:noFill/>
          </a:ln>
        </p:spPr>
      </p:pic>
      <p:pic>
        <p:nvPicPr>
          <p:cNvPr id="114" name="Google Shape;114;p1"/>
          <p:cNvPicPr preferRelativeResize="0"/>
          <p:nvPr/>
        </p:nvPicPr>
        <p:blipFill rotWithShape="1">
          <a:blip r:embed="rId4">
            <a:alphaModFix/>
          </a:blip>
          <a:srcRect/>
          <a:stretch/>
        </p:blipFill>
        <p:spPr>
          <a:xfrm>
            <a:off x="10109827" y="0"/>
            <a:ext cx="1808723" cy="2103309"/>
          </a:xfrm>
          <a:prstGeom prst="rect">
            <a:avLst/>
          </a:prstGeom>
          <a:noFill/>
          <a:ln>
            <a:noFill/>
          </a:ln>
        </p:spPr>
      </p:pic>
      <p:sp>
        <p:nvSpPr>
          <p:cNvPr id="115" name="Google Shape;115;p1"/>
          <p:cNvSpPr txBox="1">
            <a:spLocks noGrp="1"/>
          </p:cNvSpPr>
          <p:nvPr>
            <p:ph type="sldNum" idx="12"/>
          </p:nvPr>
        </p:nvSpPr>
        <p:spPr>
          <a:xfrm>
            <a:off x="8822635" y="5349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116" name="Google Shape;116;p1"/>
          <p:cNvSpPr/>
          <p:nvPr/>
        </p:nvSpPr>
        <p:spPr>
          <a:xfrm>
            <a:off x="473672" y="2945267"/>
            <a:ext cx="7406605" cy="18522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Clr>
                <a:schemeClr val="dk1"/>
              </a:buClr>
              <a:buSzPts val="1100"/>
              <a:buFont typeface="Arial"/>
              <a:buNone/>
            </a:pPr>
            <a:r>
              <a:rPr lang="en-US" sz="3600" b="1" dirty="0">
                <a:solidFill>
                  <a:schemeClr val="tx1">
                    <a:lumMod val="75000"/>
                    <a:lumOff val="25000"/>
                  </a:schemeClr>
                </a:solidFill>
                <a:latin typeface="+mj-lt"/>
                <a:ea typeface="Times New Roman"/>
                <a:cs typeface="Times New Roman"/>
                <a:sym typeface="Times New Roman"/>
              </a:rPr>
              <a:t>How </a:t>
            </a:r>
            <a:r>
              <a:rPr lang="en-US" sz="3600" b="1" dirty="0">
                <a:solidFill>
                  <a:srgbClr val="E72D3F"/>
                </a:solidFill>
                <a:latin typeface="+mj-lt"/>
                <a:ea typeface="Times New Roman"/>
                <a:cs typeface="Times New Roman"/>
                <a:sym typeface="Times New Roman"/>
              </a:rPr>
              <a:t>ChatGPT</a:t>
            </a:r>
            <a:r>
              <a:rPr lang="en-US" sz="3600" b="1" dirty="0">
                <a:solidFill>
                  <a:schemeClr val="tx1">
                    <a:lumMod val="75000"/>
                    <a:lumOff val="25000"/>
                  </a:schemeClr>
                </a:solidFill>
                <a:latin typeface="+mj-lt"/>
                <a:ea typeface="Times New Roman"/>
                <a:cs typeface="Times New Roman"/>
                <a:sym typeface="Times New Roman"/>
              </a:rPr>
              <a:t> is changing the future and how it can open new doors for research?</a:t>
            </a:r>
            <a:endParaRPr sz="3600" b="1" dirty="0">
              <a:latin typeface="Times New Roman"/>
              <a:ea typeface="Times New Roman"/>
              <a:cs typeface="Times New Roman"/>
              <a:sym typeface="Times New Roman"/>
            </a:endParaRPr>
          </a:p>
        </p:txBody>
      </p:sp>
      <p:sp>
        <p:nvSpPr>
          <p:cNvPr id="2" name="Oval 1">
            <a:extLst>
              <a:ext uri="{FF2B5EF4-FFF2-40B4-BE49-F238E27FC236}">
                <a16:creationId xmlns:a16="http://schemas.microsoft.com/office/drawing/2014/main" id="{D49E676D-B064-E4C5-800F-BAD7B6B0FD67}"/>
              </a:ext>
            </a:extLst>
          </p:cNvPr>
          <p:cNvSpPr/>
          <p:nvPr/>
        </p:nvSpPr>
        <p:spPr>
          <a:xfrm>
            <a:off x="626165" y="5349875"/>
            <a:ext cx="873862" cy="849060"/>
          </a:xfrm>
          <a:prstGeom prst="ellipse">
            <a:avLst/>
          </a:prstGeom>
          <a:blipFill>
            <a:blip r:embed="rId5"/>
            <a:stretch>
              <a:fillRect/>
            </a:stretch>
          </a:blipFill>
          <a:ln w="12700">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F580159-81AE-713F-BE38-F04D82B6BEDC}"/>
              </a:ext>
            </a:extLst>
          </p:cNvPr>
          <p:cNvSpPr txBox="1"/>
          <p:nvPr/>
        </p:nvSpPr>
        <p:spPr>
          <a:xfrm>
            <a:off x="1602769" y="5420462"/>
            <a:ext cx="2404152" cy="707886"/>
          </a:xfrm>
          <a:prstGeom prst="rect">
            <a:avLst/>
          </a:prstGeom>
          <a:noFill/>
        </p:spPr>
        <p:txBody>
          <a:bodyPr wrap="square" rtlCol="0">
            <a:spAutoFit/>
          </a:bodyPr>
          <a:lstStyle/>
          <a:p>
            <a:r>
              <a:rPr lang="en-IN" sz="1600" b="1" dirty="0"/>
              <a:t>Arsalan Anwar</a:t>
            </a:r>
            <a:endParaRPr lang="en-IN" b="1" dirty="0"/>
          </a:p>
          <a:p>
            <a:r>
              <a:rPr lang="en-IN" sz="1200" dirty="0">
                <a:solidFill>
                  <a:srgbClr val="E72D3F"/>
                </a:solidFill>
              </a:rPr>
              <a:t>Data Scientist</a:t>
            </a:r>
          </a:p>
          <a:p>
            <a:r>
              <a:rPr lang="en-IN" sz="1200" dirty="0"/>
              <a:t>Course5 Intelligence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10</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How ChatGPT is revolutionizing industries &amp; supercharging research</a:t>
            </a: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5168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2400" dirty="0"/>
              <a:t>How ChatGPT is revolutionizing industries &amp; supercharging research</a:t>
            </a:r>
          </a:p>
        </p:txBody>
      </p:sp>
      <p:pic>
        <p:nvPicPr>
          <p:cNvPr id="5" name="Graphic 4" descr="Cmd Terminal with solid fill">
            <a:extLst>
              <a:ext uri="{FF2B5EF4-FFF2-40B4-BE49-F238E27FC236}">
                <a16:creationId xmlns:a16="http://schemas.microsoft.com/office/drawing/2014/main" id="{74CA9D40-E9D1-EE8C-C018-783BDD8620A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4871" y="1277681"/>
            <a:ext cx="914400" cy="914400"/>
          </a:xfrm>
          <a:prstGeom prst="rect">
            <a:avLst/>
          </a:prstGeom>
        </p:spPr>
      </p:pic>
      <p:pic>
        <p:nvPicPr>
          <p:cNvPr id="7" name="Graphic 6" descr="Classroom with solid fill">
            <a:extLst>
              <a:ext uri="{FF2B5EF4-FFF2-40B4-BE49-F238E27FC236}">
                <a16:creationId xmlns:a16="http://schemas.microsoft.com/office/drawing/2014/main" id="{2CA09A50-EC33-A50B-3756-462526C128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444" y="3961803"/>
            <a:ext cx="914400" cy="914400"/>
          </a:xfrm>
          <a:prstGeom prst="rect">
            <a:avLst/>
          </a:prstGeom>
        </p:spPr>
      </p:pic>
      <p:pic>
        <p:nvPicPr>
          <p:cNvPr id="9" name="Graphic 8" descr="Television with solid fill">
            <a:extLst>
              <a:ext uri="{FF2B5EF4-FFF2-40B4-BE49-F238E27FC236}">
                <a16:creationId xmlns:a16="http://schemas.microsoft.com/office/drawing/2014/main" id="{9BB9A01F-6465-E87A-491F-A0553A0159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86072" y="1277681"/>
            <a:ext cx="914400" cy="914400"/>
          </a:xfrm>
          <a:prstGeom prst="rect">
            <a:avLst/>
          </a:prstGeom>
        </p:spPr>
      </p:pic>
      <p:sp>
        <p:nvSpPr>
          <p:cNvPr id="15" name="TextBox 14">
            <a:extLst>
              <a:ext uri="{FF2B5EF4-FFF2-40B4-BE49-F238E27FC236}">
                <a16:creationId xmlns:a16="http://schemas.microsoft.com/office/drawing/2014/main" id="{CE8E361D-9AF0-90D1-C74E-5D5D52806F8F}"/>
              </a:ext>
            </a:extLst>
          </p:cNvPr>
          <p:cNvSpPr txBox="1"/>
          <p:nvPr/>
        </p:nvSpPr>
        <p:spPr>
          <a:xfrm>
            <a:off x="1746607" y="1277681"/>
            <a:ext cx="3010328" cy="338554"/>
          </a:xfrm>
          <a:prstGeom prst="rect">
            <a:avLst/>
          </a:prstGeom>
          <a:noFill/>
        </p:spPr>
        <p:txBody>
          <a:bodyPr wrap="square" rtlCol="0">
            <a:spAutoFit/>
          </a:bodyPr>
          <a:lstStyle/>
          <a:p>
            <a:r>
              <a:rPr lang="en-IN" sz="1600" b="1" dirty="0">
                <a:solidFill>
                  <a:srgbClr val="E72D3F"/>
                </a:solidFill>
              </a:rPr>
              <a:t>IT and Software Industry</a:t>
            </a:r>
          </a:p>
        </p:txBody>
      </p:sp>
      <p:sp>
        <p:nvSpPr>
          <p:cNvPr id="17" name="TextBox 16">
            <a:extLst>
              <a:ext uri="{FF2B5EF4-FFF2-40B4-BE49-F238E27FC236}">
                <a16:creationId xmlns:a16="http://schemas.microsoft.com/office/drawing/2014/main" id="{D5C5FCD3-8812-6958-2537-4A378E365D28}"/>
              </a:ext>
            </a:extLst>
          </p:cNvPr>
          <p:cNvSpPr txBox="1"/>
          <p:nvPr/>
        </p:nvSpPr>
        <p:spPr>
          <a:xfrm>
            <a:off x="1678968" y="1650250"/>
            <a:ext cx="4093396" cy="1569660"/>
          </a:xfrm>
          <a:prstGeom prst="rect">
            <a:avLst/>
          </a:prstGeom>
          <a:noFill/>
        </p:spPr>
        <p:txBody>
          <a:bodyPr wrap="square">
            <a:spAutoFit/>
          </a:bodyPr>
          <a:lstStyle/>
          <a:p>
            <a:r>
              <a:rPr lang="en-US" sz="1600" b="0" i="0" dirty="0">
                <a:solidFill>
                  <a:srgbClr val="1F1F1F"/>
                </a:solidFill>
                <a:effectLst/>
                <a:latin typeface="Calibri" panose="020F0502020204030204" pitchFamily="34" charset="0"/>
                <a:cs typeface="Calibri" panose="020F0502020204030204" pitchFamily="34" charset="0"/>
              </a:rPr>
              <a:t>Used to troubleshoot problems, diagnose issues, and provide technical support. Co-pilots to generate and debug code easily which can be helpful for developers who need to write code quickly or for people who want to learn how to code but don't know where to start.</a:t>
            </a:r>
            <a:endParaRPr lang="en-IN" sz="1600" dirty="0">
              <a:latin typeface="Calibri" panose="020F0502020204030204" pitchFamily="34" charset="0"/>
              <a:cs typeface="Calibri" panose="020F0502020204030204" pitchFamily="34" charset="0"/>
            </a:endParaRPr>
          </a:p>
        </p:txBody>
      </p:sp>
      <p:sp>
        <p:nvSpPr>
          <p:cNvPr id="18" name="Rectangle: Rounded Corners 17">
            <a:extLst>
              <a:ext uri="{FF2B5EF4-FFF2-40B4-BE49-F238E27FC236}">
                <a16:creationId xmlns:a16="http://schemas.microsoft.com/office/drawing/2014/main" id="{96327253-AD78-AA3B-20C2-23652F827849}"/>
              </a:ext>
            </a:extLst>
          </p:cNvPr>
          <p:cNvSpPr/>
          <p:nvPr/>
        </p:nvSpPr>
        <p:spPr>
          <a:xfrm>
            <a:off x="1551398" y="1150706"/>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F2648DF7-86B4-094E-04A5-4D680912E6BC}"/>
              </a:ext>
            </a:extLst>
          </p:cNvPr>
          <p:cNvSpPr txBox="1"/>
          <p:nvPr/>
        </p:nvSpPr>
        <p:spPr>
          <a:xfrm>
            <a:off x="7630274" y="1277681"/>
            <a:ext cx="3010328" cy="338554"/>
          </a:xfrm>
          <a:prstGeom prst="rect">
            <a:avLst/>
          </a:prstGeom>
          <a:noFill/>
        </p:spPr>
        <p:txBody>
          <a:bodyPr wrap="square" rtlCol="0">
            <a:spAutoFit/>
          </a:bodyPr>
          <a:lstStyle/>
          <a:p>
            <a:r>
              <a:rPr lang="en-IN" sz="1600" b="1" dirty="0">
                <a:solidFill>
                  <a:srgbClr val="E72D3F"/>
                </a:solidFill>
              </a:rPr>
              <a:t>Education</a:t>
            </a:r>
          </a:p>
        </p:txBody>
      </p:sp>
      <p:sp>
        <p:nvSpPr>
          <p:cNvPr id="20" name="TextBox 19">
            <a:extLst>
              <a:ext uri="{FF2B5EF4-FFF2-40B4-BE49-F238E27FC236}">
                <a16:creationId xmlns:a16="http://schemas.microsoft.com/office/drawing/2014/main" id="{505607D3-88D6-9CB6-4B60-A0522D16562F}"/>
              </a:ext>
            </a:extLst>
          </p:cNvPr>
          <p:cNvSpPr txBox="1"/>
          <p:nvPr/>
        </p:nvSpPr>
        <p:spPr>
          <a:xfrm>
            <a:off x="7603732" y="1650250"/>
            <a:ext cx="4093397" cy="1569660"/>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a:t>
            </a:r>
            <a:r>
              <a:rPr lang="en-US" sz="1600" b="0" i="0" dirty="0">
                <a:solidFill>
                  <a:srgbClr val="1F1F1F"/>
                </a:solidFill>
                <a:effectLst/>
                <a:latin typeface="Calibri" panose="020F0502020204030204" pitchFamily="34" charset="0"/>
                <a:cs typeface="Calibri" panose="020F0502020204030204" pitchFamily="34" charset="0"/>
              </a:rPr>
              <a:t>sed by schools and universities to create personalized learning experiences that are tailored to each student's individual needs. These models can generate interactive exercises and assessments, and they can provide feedback on student work..</a:t>
            </a:r>
            <a:endParaRPr lang="en-IN" sz="1600" dirty="0">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7FC11072-4877-3266-E9B3-2B322C8A287B}"/>
              </a:ext>
            </a:extLst>
          </p:cNvPr>
          <p:cNvSpPr/>
          <p:nvPr/>
        </p:nvSpPr>
        <p:spPr>
          <a:xfrm>
            <a:off x="7435065" y="1150706"/>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57C3D88F-60EE-5132-22A7-50B98069E6F1}"/>
              </a:ext>
            </a:extLst>
          </p:cNvPr>
          <p:cNvSpPr txBox="1"/>
          <p:nvPr/>
        </p:nvSpPr>
        <p:spPr>
          <a:xfrm>
            <a:off x="1746607" y="3982686"/>
            <a:ext cx="3010328" cy="338554"/>
          </a:xfrm>
          <a:prstGeom prst="rect">
            <a:avLst/>
          </a:prstGeom>
          <a:noFill/>
        </p:spPr>
        <p:txBody>
          <a:bodyPr wrap="square" rtlCol="0">
            <a:spAutoFit/>
          </a:bodyPr>
          <a:lstStyle/>
          <a:p>
            <a:r>
              <a:rPr lang="en-IN" sz="1600" b="1" dirty="0">
                <a:solidFill>
                  <a:srgbClr val="E72D3F"/>
                </a:solidFill>
              </a:rPr>
              <a:t>Entertainment</a:t>
            </a:r>
          </a:p>
        </p:txBody>
      </p:sp>
      <p:sp>
        <p:nvSpPr>
          <p:cNvPr id="23" name="TextBox 22">
            <a:extLst>
              <a:ext uri="{FF2B5EF4-FFF2-40B4-BE49-F238E27FC236}">
                <a16:creationId xmlns:a16="http://schemas.microsoft.com/office/drawing/2014/main" id="{D69EFF65-2A70-7B9E-7725-74720FC7390A}"/>
              </a:ext>
            </a:extLst>
          </p:cNvPr>
          <p:cNvSpPr txBox="1"/>
          <p:nvPr/>
        </p:nvSpPr>
        <p:spPr>
          <a:xfrm>
            <a:off x="1720066" y="4355255"/>
            <a:ext cx="4093396" cy="1569660"/>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a:t>
            </a:r>
            <a:r>
              <a:rPr lang="en-US" sz="1600" b="0" i="0" dirty="0">
                <a:solidFill>
                  <a:srgbClr val="1F1F1F"/>
                </a:solidFill>
                <a:effectLst/>
                <a:latin typeface="Calibri" panose="020F0502020204030204" pitchFamily="34" charset="0"/>
                <a:cs typeface="Calibri" panose="020F0502020204030204" pitchFamily="34" charset="0"/>
              </a:rPr>
              <a:t>sed by companies like Netflix and Disney to create new forms of entertainment, such as interactive stories and games. These experiences are more engaging and immersive and allow users to have a more personalized experience.</a:t>
            </a:r>
            <a:endParaRPr lang="en-IN" sz="1600" dirty="0">
              <a:latin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C85B0EBE-A185-BC36-940C-7BFD7A005FA0}"/>
              </a:ext>
            </a:extLst>
          </p:cNvPr>
          <p:cNvSpPr/>
          <p:nvPr/>
        </p:nvSpPr>
        <p:spPr>
          <a:xfrm>
            <a:off x="1551398" y="3855711"/>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39791163-9352-9096-5A7B-23440DF5488A}"/>
              </a:ext>
            </a:extLst>
          </p:cNvPr>
          <p:cNvSpPr txBox="1"/>
          <p:nvPr/>
        </p:nvSpPr>
        <p:spPr>
          <a:xfrm>
            <a:off x="7630701" y="3961803"/>
            <a:ext cx="3010328" cy="338554"/>
          </a:xfrm>
          <a:prstGeom prst="rect">
            <a:avLst/>
          </a:prstGeom>
          <a:noFill/>
        </p:spPr>
        <p:txBody>
          <a:bodyPr wrap="square" rtlCol="0">
            <a:spAutoFit/>
          </a:bodyPr>
          <a:lstStyle/>
          <a:p>
            <a:r>
              <a:rPr lang="en-IN" sz="1600" b="1" dirty="0">
                <a:solidFill>
                  <a:srgbClr val="E72D3F"/>
                </a:solidFill>
              </a:rPr>
              <a:t>Finance</a:t>
            </a:r>
          </a:p>
        </p:txBody>
      </p:sp>
      <p:sp>
        <p:nvSpPr>
          <p:cNvPr id="26" name="TextBox 25">
            <a:extLst>
              <a:ext uri="{FF2B5EF4-FFF2-40B4-BE49-F238E27FC236}">
                <a16:creationId xmlns:a16="http://schemas.microsoft.com/office/drawing/2014/main" id="{F96315E9-7CFF-C573-A591-3169A41628F4}"/>
              </a:ext>
            </a:extLst>
          </p:cNvPr>
          <p:cNvSpPr txBox="1"/>
          <p:nvPr/>
        </p:nvSpPr>
        <p:spPr>
          <a:xfrm>
            <a:off x="7604160" y="4334372"/>
            <a:ext cx="3924728" cy="1077218"/>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a:t>
            </a:r>
            <a:r>
              <a:rPr lang="en-US" sz="1600" b="0" i="0" dirty="0">
                <a:solidFill>
                  <a:srgbClr val="1F1F1F"/>
                </a:solidFill>
                <a:effectLst/>
                <a:latin typeface="Calibri" panose="020F0502020204030204" pitchFamily="34" charset="0"/>
                <a:cs typeface="Calibri" panose="020F0502020204030204" pitchFamily="34" charset="0"/>
              </a:rPr>
              <a:t>sed to analyze financial data and generate detailed reports. This can help financial analysts to make better decisions and to identify potential risks.</a:t>
            </a:r>
            <a:endParaRPr lang="en-IN" sz="1600" dirty="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2A460C09-781D-479E-4E1C-9F6B90247B1E}"/>
              </a:ext>
            </a:extLst>
          </p:cNvPr>
          <p:cNvSpPr/>
          <p:nvPr/>
        </p:nvSpPr>
        <p:spPr>
          <a:xfrm>
            <a:off x="7435492" y="3834828"/>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descr="Bank with solid fill">
            <a:extLst>
              <a:ext uri="{FF2B5EF4-FFF2-40B4-BE49-F238E27FC236}">
                <a16:creationId xmlns:a16="http://schemas.microsoft.com/office/drawing/2014/main" id="{6A9AA4C2-BFB0-E6EA-E53E-B5569EAA00F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286072" y="3961803"/>
            <a:ext cx="914400" cy="914400"/>
          </a:xfrm>
          <a:prstGeom prst="rect">
            <a:avLst/>
          </a:prstGeom>
        </p:spPr>
      </p:pic>
    </p:spTree>
    <p:extLst>
      <p:ext uri="{BB962C8B-B14F-4D97-AF65-F5344CB8AC3E}">
        <p14:creationId xmlns:p14="http://schemas.microsoft.com/office/powerpoint/2010/main" val="1424603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2400" dirty="0"/>
              <a:t>How ChatGPT is revolutionizing industries &amp; supercharging research</a:t>
            </a:r>
          </a:p>
        </p:txBody>
      </p:sp>
      <p:pic>
        <p:nvPicPr>
          <p:cNvPr id="5" name="Graphic 4" descr="Medicine with solid fill">
            <a:extLst>
              <a:ext uri="{FF2B5EF4-FFF2-40B4-BE49-F238E27FC236}">
                <a16:creationId xmlns:a16="http://schemas.microsoft.com/office/drawing/2014/main" id="{74CA9D40-E9D1-EE8C-C018-783BDD8620A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4871" y="1277681"/>
            <a:ext cx="914400" cy="914400"/>
          </a:xfrm>
          <a:prstGeom prst="rect">
            <a:avLst/>
          </a:prstGeom>
        </p:spPr>
      </p:pic>
      <p:pic>
        <p:nvPicPr>
          <p:cNvPr id="7" name="Graphic 6" descr="Gavel with solid fill">
            <a:extLst>
              <a:ext uri="{FF2B5EF4-FFF2-40B4-BE49-F238E27FC236}">
                <a16:creationId xmlns:a16="http://schemas.microsoft.com/office/drawing/2014/main" id="{2CA09A50-EC33-A50B-3756-462526C1285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4444" y="3961803"/>
            <a:ext cx="914400" cy="914400"/>
          </a:xfrm>
          <a:prstGeom prst="rect">
            <a:avLst/>
          </a:prstGeom>
        </p:spPr>
      </p:pic>
      <p:pic>
        <p:nvPicPr>
          <p:cNvPr id="9" name="Graphic 8" descr="Search Inventory with solid fill">
            <a:extLst>
              <a:ext uri="{FF2B5EF4-FFF2-40B4-BE49-F238E27FC236}">
                <a16:creationId xmlns:a16="http://schemas.microsoft.com/office/drawing/2014/main" id="{9BB9A01F-6465-E87A-491F-A0553A01595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286072" y="1277681"/>
            <a:ext cx="914400" cy="914400"/>
          </a:xfrm>
          <a:prstGeom prst="rect">
            <a:avLst/>
          </a:prstGeom>
        </p:spPr>
      </p:pic>
      <p:sp>
        <p:nvSpPr>
          <p:cNvPr id="15" name="TextBox 14">
            <a:extLst>
              <a:ext uri="{FF2B5EF4-FFF2-40B4-BE49-F238E27FC236}">
                <a16:creationId xmlns:a16="http://schemas.microsoft.com/office/drawing/2014/main" id="{CE8E361D-9AF0-90D1-C74E-5D5D52806F8F}"/>
              </a:ext>
            </a:extLst>
          </p:cNvPr>
          <p:cNvSpPr txBox="1"/>
          <p:nvPr/>
        </p:nvSpPr>
        <p:spPr>
          <a:xfrm>
            <a:off x="1746607" y="1277681"/>
            <a:ext cx="3010328" cy="338554"/>
          </a:xfrm>
          <a:prstGeom prst="rect">
            <a:avLst/>
          </a:prstGeom>
          <a:noFill/>
        </p:spPr>
        <p:txBody>
          <a:bodyPr wrap="square" rtlCol="0">
            <a:spAutoFit/>
          </a:bodyPr>
          <a:lstStyle/>
          <a:p>
            <a:r>
              <a:rPr lang="en-IN" sz="1600" b="1" dirty="0">
                <a:solidFill>
                  <a:srgbClr val="E72D3F"/>
                </a:solidFill>
              </a:rPr>
              <a:t>Healthcare</a:t>
            </a:r>
          </a:p>
        </p:txBody>
      </p:sp>
      <p:sp>
        <p:nvSpPr>
          <p:cNvPr id="17" name="TextBox 16">
            <a:extLst>
              <a:ext uri="{FF2B5EF4-FFF2-40B4-BE49-F238E27FC236}">
                <a16:creationId xmlns:a16="http://schemas.microsoft.com/office/drawing/2014/main" id="{D5C5FCD3-8812-6958-2537-4A378E365D28}"/>
              </a:ext>
            </a:extLst>
          </p:cNvPr>
          <p:cNvSpPr txBox="1"/>
          <p:nvPr/>
        </p:nvSpPr>
        <p:spPr>
          <a:xfrm>
            <a:off x="1720066" y="1650250"/>
            <a:ext cx="3924728" cy="1569660"/>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a:t>
            </a:r>
            <a:r>
              <a:rPr lang="en-US" sz="1600" b="0" i="0" dirty="0">
                <a:solidFill>
                  <a:srgbClr val="1F1F1F"/>
                </a:solidFill>
                <a:effectLst/>
                <a:latin typeface="Calibri" panose="020F0502020204030204" pitchFamily="34" charset="0"/>
                <a:cs typeface="Calibri" panose="020F0502020204030204" pitchFamily="34" charset="0"/>
              </a:rPr>
              <a:t>sed to diagnose diseases, generate treatment plans, and provide patient education. These models can also be used to shortlist potential vaccines using clinical trials data which can speedup the vaccine development process </a:t>
            </a:r>
            <a:endParaRPr lang="en-IN" sz="1600" dirty="0">
              <a:latin typeface="Calibri" panose="020F0502020204030204" pitchFamily="34" charset="0"/>
              <a:cs typeface="Calibri" panose="020F0502020204030204" pitchFamily="34" charset="0"/>
            </a:endParaRPr>
          </a:p>
        </p:txBody>
      </p:sp>
      <p:sp>
        <p:nvSpPr>
          <p:cNvPr id="18" name="Rectangle: Rounded Corners 17">
            <a:extLst>
              <a:ext uri="{FF2B5EF4-FFF2-40B4-BE49-F238E27FC236}">
                <a16:creationId xmlns:a16="http://schemas.microsoft.com/office/drawing/2014/main" id="{96327253-AD78-AA3B-20C2-23652F827849}"/>
              </a:ext>
            </a:extLst>
          </p:cNvPr>
          <p:cNvSpPr/>
          <p:nvPr/>
        </p:nvSpPr>
        <p:spPr>
          <a:xfrm>
            <a:off x="1551398" y="1150706"/>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F2648DF7-86B4-094E-04A5-4D680912E6BC}"/>
              </a:ext>
            </a:extLst>
          </p:cNvPr>
          <p:cNvSpPr txBox="1"/>
          <p:nvPr/>
        </p:nvSpPr>
        <p:spPr>
          <a:xfrm>
            <a:off x="7630274" y="1277681"/>
            <a:ext cx="3010328" cy="338554"/>
          </a:xfrm>
          <a:prstGeom prst="rect">
            <a:avLst/>
          </a:prstGeom>
          <a:noFill/>
        </p:spPr>
        <p:txBody>
          <a:bodyPr wrap="square" rtlCol="0">
            <a:spAutoFit/>
          </a:bodyPr>
          <a:lstStyle/>
          <a:p>
            <a:r>
              <a:rPr lang="en-IN" sz="1600" b="1" dirty="0">
                <a:solidFill>
                  <a:srgbClr val="E72D3F"/>
                </a:solidFill>
              </a:rPr>
              <a:t>Retail</a:t>
            </a:r>
          </a:p>
        </p:txBody>
      </p:sp>
      <p:sp>
        <p:nvSpPr>
          <p:cNvPr id="20" name="TextBox 19">
            <a:extLst>
              <a:ext uri="{FF2B5EF4-FFF2-40B4-BE49-F238E27FC236}">
                <a16:creationId xmlns:a16="http://schemas.microsoft.com/office/drawing/2014/main" id="{505607D3-88D6-9CB6-4B60-A0522D16562F}"/>
              </a:ext>
            </a:extLst>
          </p:cNvPr>
          <p:cNvSpPr txBox="1"/>
          <p:nvPr/>
        </p:nvSpPr>
        <p:spPr>
          <a:xfrm>
            <a:off x="7603732" y="1650250"/>
            <a:ext cx="4093397" cy="1077218"/>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Used to personalize customer experiences, recommend products, and manage inventory. This can help retailers to increase sales and improve customer satisfaction</a:t>
            </a:r>
            <a:endParaRPr lang="en-IN" sz="1600" dirty="0">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7FC11072-4877-3266-E9B3-2B322C8A287B}"/>
              </a:ext>
            </a:extLst>
          </p:cNvPr>
          <p:cNvSpPr/>
          <p:nvPr/>
        </p:nvSpPr>
        <p:spPr>
          <a:xfrm>
            <a:off x="7435065" y="1150706"/>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57C3D88F-60EE-5132-22A7-50B98069E6F1}"/>
              </a:ext>
            </a:extLst>
          </p:cNvPr>
          <p:cNvSpPr txBox="1"/>
          <p:nvPr/>
        </p:nvSpPr>
        <p:spPr>
          <a:xfrm>
            <a:off x="1746607" y="3982686"/>
            <a:ext cx="3010328" cy="338554"/>
          </a:xfrm>
          <a:prstGeom prst="rect">
            <a:avLst/>
          </a:prstGeom>
          <a:noFill/>
        </p:spPr>
        <p:txBody>
          <a:bodyPr wrap="square" rtlCol="0">
            <a:spAutoFit/>
          </a:bodyPr>
          <a:lstStyle/>
          <a:p>
            <a:r>
              <a:rPr lang="en-IN" sz="1600" b="1" dirty="0">
                <a:solidFill>
                  <a:srgbClr val="E72D3F"/>
                </a:solidFill>
              </a:rPr>
              <a:t>Law</a:t>
            </a:r>
          </a:p>
        </p:txBody>
      </p:sp>
      <p:sp>
        <p:nvSpPr>
          <p:cNvPr id="23" name="TextBox 22">
            <a:extLst>
              <a:ext uri="{FF2B5EF4-FFF2-40B4-BE49-F238E27FC236}">
                <a16:creationId xmlns:a16="http://schemas.microsoft.com/office/drawing/2014/main" id="{D69EFF65-2A70-7B9E-7725-74720FC7390A}"/>
              </a:ext>
            </a:extLst>
          </p:cNvPr>
          <p:cNvSpPr txBox="1"/>
          <p:nvPr/>
        </p:nvSpPr>
        <p:spPr>
          <a:xfrm>
            <a:off x="1720066" y="4355255"/>
            <a:ext cx="4093396" cy="1077218"/>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Used to research legal precedent, draft legal documents, and provide legal advice. This can help lawyers to be more efficient and to provide better service to their clients.</a:t>
            </a:r>
            <a:endParaRPr lang="en-IN" sz="1600" dirty="0">
              <a:latin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C85B0EBE-A185-BC36-940C-7BFD7A005FA0}"/>
              </a:ext>
            </a:extLst>
          </p:cNvPr>
          <p:cNvSpPr/>
          <p:nvPr/>
        </p:nvSpPr>
        <p:spPr>
          <a:xfrm>
            <a:off x="1551398" y="3855711"/>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39791163-9352-9096-5A7B-23440DF5488A}"/>
              </a:ext>
            </a:extLst>
          </p:cNvPr>
          <p:cNvSpPr txBox="1"/>
          <p:nvPr/>
        </p:nvSpPr>
        <p:spPr>
          <a:xfrm>
            <a:off x="7630700" y="3961803"/>
            <a:ext cx="3898187" cy="338554"/>
          </a:xfrm>
          <a:prstGeom prst="rect">
            <a:avLst/>
          </a:prstGeom>
          <a:noFill/>
        </p:spPr>
        <p:txBody>
          <a:bodyPr wrap="square" rtlCol="0">
            <a:spAutoFit/>
          </a:bodyPr>
          <a:lstStyle/>
          <a:p>
            <a:r>
              <a:rPr lang="en-IN" sz="1600" b="1" dirty="0">
                <a:solidFill>
                  <a:srgbClr val="E72D3F"/>
                </a:solidFill>
              </a:rPr>
              <a:t>Customer Service &amp; HR Management</a:t>
            </a:r>
          </a:p>
        </p:txBody>
      </p:sp>
      <p:sp>
        <p:nvSpPr>
          <p:cNvPr id="26" name="TextBox 25">
            <a:extLst>
              <a:ext uri="{FF2B5EF4-FFF2-40B4-BE49-F238E27FC236}">
                <a16:creationId xmlns:a16="http://schemas.microsoft.com/office/drawing/2014/main" id="{F96315E9-7CFF-C573-A591-3169A41628F4}"/>
              </a:ext>
            </a:extLst>
          </p:cNvPr>
          <p:cNvSpPr txBox="1"/>
          <p:nvPr/>
        </p:nvSpPr>
        <p:spPr>
          <a:xfrm>
            <a:off x="7604160" y="4334372"/>
            <a:ext cx="3924728" cy="1323439"/>
          </a:xfrm>
          <a:prstGeom prst="rect">
            <a:avLst/>
          </a:prstGeom>
          <a:noFill/>
        </p:spPr>
        <p:txBody>
          <a:bodyPr wrap="square">
            <a:spAutoFit/>
          </a:bodyPr>
          <a:lstStyle/>
          <a:p>
            <a:r>
              <a:rPr lang="en-US" sz="1600" b="0" i="0" dirty="0">
                <a:solidFill>
                  <a:srgbClr val="1F1F1F"/>
                </a:solidFill>
                <a:effectLst/>
                <a:latin typeface="Calibri" panose="020F0502020204030204" pitchFamily="34" charset="0"/>
                <a:cs typeface="Calibri" panose="020F0502020204030204" pitchFamily="34" charset="0"/>
              </a:rPr>
              <a:t>These chatbots can handle a wide range of customer inquiries, and they can often resolve issues more quickly and efficiently than human customer service representatives.</a:t>
            </a:r>
            <a:endParaRPr lang="en-IN" sz="1600" dirty="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2A460C09-781D-479E-4E1C-9F6B90247B1E}"/>
              </a:ext>
            </a:extLst>
          </p:cNvPr>
          <p:cNvSpPr/>
          <p:nvPr/>
        </p:nvSpPr>
        <p:spPr>
          <a:xfrm>
            <a:off x="7435492" y="3834828"/>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descr="Customer review with solid fill">
            <a:extLst>
              <a:ext uri="{FF2B5EF4-FFF2-40B4-BE49-F238E27FC236}">
                <a16:creationId xmlns:a16="http://schemas.microsoft.com/office/drawing/2014/main" id="{517A95F0-D670-6DD8-035C-293416438A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6072" y="3979464"/>
            <a:ext cx="914400" cy="914400"/>
          </a:xfrm>
          <a:prstGeom prst="rect">
            <a:avLst/>
          </a:prstGeom>
        </p:spPr>
      </p:pic>
    </p:spTree>
    <p:extLst>
      <p:ext uri="{BB962C8B-B14F-4D97-AF65-F5344CB8AC3E}">
        <p14:creationId xmlns:p14="http://schemas.microsoft.com/office/powerpoint/2010/main" val="3037306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13</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Emerging Trends &amp; Innovations in GPT and Language Generation</a:t>
            </a: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03699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746C1B-058F-2D06-D3B0-BD6FD6813C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4" name="Picture 6" descr="This is not Morgan Freeman - A Deepfake Singularity - YouTube">
            <a:extLst>
              <a:ext uri="{FF2B5EF4-FFF2-40B4-BE49-F238E27FC236}">
                <a16:creationId xmlns:a16="http://schemas.microsoft.com/office/drawing/2014/main" id="{4F7D7BDE-7934-EB13-6CC9-1CEFF49ED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8643" y="3792478"/>
            <a:ext cx="2728167" cy="18428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D8D6B5-C35E-1C45-1B2A-B5017CAE757C}"/>
              </a:ext>
            </a:extLst>
          </p:cNvPr>
          <p:cNvSpPr txBox="1"/>
          <p:nvPr/>
        </p:nvSpPr>
        <p:spPr>
          <a:xfrm>
            <a:off x="9141206" y="5635297"/>
            <a:ext cx="3004335" cy="400110"/>
          </a:xfrm>
          <a:prstGeom prst="rect">
            <a:avLst/>
          </a:prstGeom>
          <a:noFill/>
        </p:spPr>
        <p:txBody>
          <a:bodyPr wrap="square" rtlCol="0">
            <a:spAutoFit/>
          </a:bodyPr>
          <a:lstStyle/>
          <a:p>
            <a:pPr algn="ctr"/>
            <a:r>
              <a:rPr lang="en-IN" sz="2000" b="1" dirty="0">
                <a:solidFill>
                  <a:srgbClr val="E72D3F"/>
                </a:solidFill>
              </a:rPr>
              <a:t>Deepfakes</a:t>
            </a:r>
            <a:endParaRPr lang="en-IN" sz="1800" b="1" dirty="0">
              <a:solidFill>
                <a:srgbClr val="E72D3F"/>
              </a:solidFill>
            </a:endParaRPr>
          </a:p>
        </p:txBody>
      </p:sp>
      <p:pic>
        <p:nvPicPr>
          <p:cNvPr id="7" name="Picture 6">
            <a:extLst>
              <a:ext uri="{FF2B5EF4-FFF2-40B4-BE49-F238E27FC236}">
                <a16:creationId xmlns:a16="http://schemas.microsoft.com/office/drawing/2014/main" id="{707B5333-C5C0-FFF6-8075-54D7535D814A}"/>
              </a:ext>
            </a:extLst>
          </p:cNvPr>
          <p:cNvPicPr>
            <a:picLocks noChangeAspect="1"/>
          </p:cNvPicPr>
          <p:nvPr/>
        </p:nvPicPr>
        <p:blipFill>
          <a:blip r:embed="rId3"/>
          <a:stretch>
            <a:fillRect/>
          </a:stretch>
        </p:blipFill>
        <p:spPr>
          <a:xfrm>
            <a:off x="734880" y="1009443"/>
            <a:ext cx="2419557" cy="2419557"/>
          </a:xfrm>
          <a:prstGeom prst="rect">
            <a:avLst/>
          </a:prstGeom>
        </p:spPr>
      </p:pic>
      <p:pic>
        <p:nvPicPr>
          <p:cNvPr id="8" name="Picture 7">
            <a:extLst>
              <a:ext uri="{FF2B5EF4-FFF2-40B4-BE49-F238E27FC236}">
                <a16:creationId xmlns:a16="http://schemas.microsoft.com/office/drawing/2014/main" id="{051C197B-29D5-4FCC-F772-AF6905C177B6}"/>
              </a:ext>
            </a:extLst>
          </p:cNvPr>
          <p:cNvPicPr>
            <a:picLocks noChangeAspect="1"/>
          </p:cNvPicPr>
          <p:nvPr/>
        </p:nvPicPr>
        <p:blipFill>
          <a:blip r:embed="rId4"/>
          <a:stretch>
            <a:fillRect/>
          </a:stretch>
        </p:blipFill>
        <p:spPr>
          <a:xfrm>
            <a:off x="3393539" y="3504110"/>
            <a:ext cx="2815208" cy="2419557"/>
          </a:xfrm>
          <a:prstGeom prst="rect">
            <a:avLst/>
          </a:prstGeom>
        </p:spPr>
      </p:pic>
      <p:pic>
        <p:nvPicPr>
          <p:cNvPr id="9" name="Picture 8" descr="A picture containing colorfulness, painting, art, orange&#10;&#10;Description automatically generated">
            <a:extLst>
              <a:ext uri="{FF2B5EF4-FFF2-40B4-BE49-F238E27FC236}">
                <a16:creationId xmlns:a16="http://schemas.microsoft.com/office/drawing/2014/main" id="{2385EFC8-45E5-178C-B933-8EDE18872F27}"/>
              </a:ext>
            </a:extLst>
          </p:cNvPr>
          <p:cNvPicPr>
            <a:picLocks noChangeAspect="1"/>
          </p:cNvPicPr>
          <p:nvPr/>
        </p:nvPicPr>
        <p:blipFill>
          <a:blip r:embed="rId5"/>
          <a:stretch>
            <a:fillRect/>
          </a:stretch>
        </p:blipFill>
        <p:spPr>
          <a:xfrm>
            <a:off x="6473916" y="1009443"/>
            <a:ext cx="2419557" cy="2419557"/>
          </a:xfrm>
          <a:prstGeom prst="rect">
            <a:avLst/>
          </a:prstGeom>
        </p:spPr>
      </p:pic>
      <p:sp>
        <p:nvSpPr>
          <p:cNvPr id="10" name="TextBox 9">
            <a:extLst>
              <a:ext uri="{FF2B5EF4-FFF2-40B4-BE49-F238E27FC236}">
                <a16:creationId xmlns:a16="http://schemas.microsoft.com/office/drawing/2014/main" id="{7397FBDF-A899-8F84-446D-59D7652CD448}"/>
              </a:ext>
            </a:extLst>
          </p:cNvPr>
          <p:cNvSpPr txBox="1"/>
          <p:nvPr/>
        </p:nvSpPr>
        <p:spPr>
          <a:xfrm>
            <a:off x="3265788" y="5987477"/>
            <a:ext cx="3004335" cy="400110"/>
          </a:xfrm>
          <a:prstGeom prst="rect">
            <a:avLst/>
          </a:prstGeom>
          <a:noFill/>
        </p:spPr>
        <p:txBody>
          <a:bodyPr wrap="square" rtlCol="0">
            <a:spAutoFit/>
          </a:bodyPr>
          <a:lstStyle/>
          <a:p>
            <a:pPr algn="ctr"/>
            <a:r>
              <a:rPr lang="en-IN" sz="2000" b="1" dirty="0">
                <a:solidFill>
                  <a:srgbClr val="E72D3F"/>
                </a:solidFill>
              </a:rPr>
              <a:t>Open AI Whisper</a:t>
            </a:r>
            <a:endParaRPr lang="en-IN" sz="1800" b="1" dirty="0">
              <a:solidFill>
                <a:srgbClr val="E72D3F"/>
              </a:solidFill>
            </a:endParaRPr>
          </a:p>
        </p:txBody>
      </p:sp>
      <p:sp>
        <p:nvSpPr>
          <p:cNvPr id="11" name="TextBox 10">
            <a:extLst>
              <a:ext uri="{FF2B5EF4-FFF2-40B4-BE49-F238E27FC236}">
                <a16:creationId xmlns:a16="http://schemas.microsoft.com/office/drawing/2014/main" id="{0AD63B2B-4226-805D-75E1-2A1BE7807DB6}"/>
              </a:ext>
            </a:extLst>
          </p:cNvPr>
          <p:cNvSpPr txBox="1"/>
          <p:nvPr/>
        </p:nvSpPr>
        <p:spPr>
          <a:xfrm>
            <a:off x="6226184" y="3504110"/>
            <a:ext cx="3004335" cy="400110"/>
          </a:xfrm>
          <a:prstGeom prst="rect">
            <a:avLst/>
          </a:prstGeom>
          <a:noFill/>
        </p:spPr>
        <p:txBody>
          <a:bodyPr wrap="square" rtlCol="0">
            <a:spAutoFit/>
          </a:bodyPr>
          <a:lstStyle/>
          <a:p>
            <a:pPr algn="ctr"/>
            <a:r>
              <a:rPr lang="en-IN" sz="2000" b="1" dirty="0" err="1">
                <a:solidFill>
                  <a:srgbClr val="E72D3F"/>
                </a:solidFill>
              </a:rPr>
              <a:t>MidJourney</a:t>
            </a:r>
            <a:endParaRPr lang="en-IN" sz="1800" b="1" dirty="0">
              <a:solidFill>
                <a:srgbClr val="E72D3F"/>
              </a:solidFill>
            </a:endParaRPr>
          </a:p>
        </p:txBody>
      </p:sp>
      <p:sp>
        <p:nvSpPr>
          <p:cNvPr id="12" name="TextBox 11">
            <a:extLst>
              <a:ext uri="{FF2B5EF4-FFF2-40B4-BE49-F238E27FC236}">
                <a16:creationId xmlns:a16="http://schemas.microsoft.com/office/drawing/2014/main" id="{0D8B605F-7261-18CA-7A16-63FDEBC75CC5}"/>
              </a:ext>
            </a:extLst>
          </p:cNvPr>
          <p:cNvSpPr txBox="1"/>
          <p:nvPr/>
        </p:nvSpPr>
        <p:spPr>
          <a:xfrm>
            <a:off x="443643" y="3429000"/>
            <a:ext cx="3004335" cy="400110"/>
          </a:xfrm>
          <a:prstGeom prst="rect">
            <a:avLst/>
          </a:prstGeom>
          <a:noFill/>
        </p:spPr>
        <p:txBody>
          <a:bodyPr wrap="square" rtlCol="0">
            <a:spAutoFit/>
          </a:bodyPr>
          <a:lstStyle/>
          <a:p>
            <a:pPr algn="ctr"/>
            <a:r>
              <a:rPr lang="en-IN" sz="2000" b="1" dirty="0">
                <a:solidFill>
                  <a:srgbClr val="E72D3F"/>
                </a:solidFill>
              </a:rPr>
              <a:t>Open AI Dall E</a:t>
            </a:r>
            <a:endParaRPr lang="en-IN" sz="1800" b="1" dirty="0">
              <a:solidFill>
                <a:srgbClr val="E72D3F"/>
              </a:solidFill>
            </a:endParaRPr>
          </a:p>
        </p:txBody>
      </p:sp>
      <p:sp>
        <p:nvSpPr>
          <p:cNvPr id="15" name="Google Shape;123;gf7f0e1e4c9_0_12">
            <a:extLst>
              <a:ext uri="{FF2B5EF4-FFF2-40B4-BE49-F238E27FC236}">
                <a16:creationId xmlns:a16="http://schemas.microsoft.com/office/drawing/2014/main" id="{DF018CD8-0320-2FFC-C3CB-12B2EC3D4F7A}"/>
              </a:ext>
            </a:extLst>
          </p:cNvPr>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2400" dirty="0"/>
              <a:t>Emerging Trends &amp; Innovations in GPT and Language Generation</a:t>
            </a:r>
            <a:endParaRPr sz="2400" dirty="0"/>
          </a:p>
        </p:txBody>
      </p:sp>
    </p:spTree>
    <p:extLst>
      <p:ext uri="{BB962C8B-B14F-4D97-AF65-F5344CB8AC3E}">
        <p14:creationId xmlns:p14="http://schemas.microsoft.com/office/powerpoint/2010/main" val="3092827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2400" dirty="0"/>
              <a:t>Areas of Research, Project Outlines and Emerging Trends</a:t>
            </a:r>
          </a:p>
        </p:txBody>
      </p:sp>
      <p:pic>
        <p:nvPicPr>
          <p:cNvPr id="6" name="Graphic 5" descr="Microscope with solid fill">
            <a:extLst>
              <a:ext uri="{FF2B5EF4-FFF2-40B4-BE49-F238E27FC236}">
                <a16:creationId xmlns:a16="http://schemas.microsoft.com/office/drawing/2014/main" id="{FB533E7D-6F41-E11A-941C-E13010FF35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3582" y="2016089"/>
            <a:ext cx="2825821" cy="2825821"/>
          </a:xfrm>
          <a:prstGeom prst="rect">
            <a:avLst/>
          </a:prstGeom>
        </p:spPr>
      </p:pic>
      <p:sp>
        <p:nvSpPr>
          <p:cNvPr id="7" name="TextBox 6">
            <a:extLst>
              <a:ext uri="{FF2B5EF4-FFF2-40B4-BE49-F238E27FC236}">
                <a16:creationId xmlns:a16="http://schemas.microsoft.com/office/drawing/2014/main" id="{03BA3830-F3B4-4891-E780-1F488F4D87DA}"/>
              </a:ext>
            </a:extLst>
          </p:cNvPr>
          <p:cNvSpPr txBox="1"/>
          <p:nvPr/>
        </p:nvSpPr>
        <p:spPr>
          <a:xfrm>
            <a:off x="246600" y="1298629"/>
            <a:ext cx="8733035" cy="486287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IN" sz="1600" dirty="0"/>
              <a:t>Develop a system to </a:t>
            </a:r>
            <a:r>
              <a:rPr lang="en-IN" sz="1600" b="1" dirty="0"/>
              <a:t>generate video descriptions </a:t>
            </a:r>
            <a:r>
              <a:rPr lang="en-IN" sz="1600" dirty="0"/>
              <a:t>for meetings using </a:t>
            </a:r>
            <a:r>
              <a:rPr lang="en-IN" sz="1600" b="1" dirty="0"/>
              <a:t>frame by frame captioning</a:t>
            </a:r>
          </a:p>
          <a:p>
            <a:pPr marL="285750" indent="-285750">
              <a:spcAft>
                <a:spcPts val="1200"/>
              </a:spcAft>
              <a:buFont typeface="Arial" panose="020B0604020202020204" pitchFamily="34" charset="0"/>
              <a:buChar char="•"/>
            </a:pPr>
            <a:r>
              <a:rPr lang="en-IN" sz="1600" dirty="0"/>
              <a:t>Develop an algorithm that can help the retail giants to </a:t>
            </a:r>
            <a:r>
              <a:rPr lang="en-IN" sz="1600" b="1" dirty="0"/>
              <a:t>optimize their inventories </a:t>
            </a:r>
            <a:r>
              <a:rPr lang="en-IN" sz="1600" dirty="0"/>
              <a:t>based on the customer demographics</a:t>
            </a:r>
          </a:p>
          <a:p>
            <a:pPr marL="285750" indent="-285750">
              <a:spcAft>
                <a:spcPts val="1200"/>
              </a:spcAft>
              <a:buFont typeface="Arial" panose="020B0604020202020204" pitchFamily="34" charset="0"/>
              <a:buChar char="•"/>
            </a:pPr>
            <a:r>
              <a:rPr lang="en-IN" sz="1600" dirty="0"/>
              <a:t>Develop bots that can provide </a:t>
            </a:r>
            <a:r>
              <a:rPr lang="en-IN" sz="1600" b="1" dirty="0"/>
              <a:t>factual cues</a:t>
            </a:r>
            <a:r>
              <a:rPr lang="en-IN" sz="1600" dirty="0"/>
              <a:t> during</a:t>
            </a:r>
            <a:r>
              <a:rPr lang="en-IN" sz="1600" b="1" dirty="0"/>
              <a:t> conversations/debates </a:t>
            </a:r>
            <a:r>
              <a:rPr lang="en-IN" sz="1600" dirty="0"/>
              <a:t>using the audio</a:t>
            </a:r>
          </a:p>
          <a:p>
            <a:pPr marL="285750" indent="-285750">
              <a:spcAft>
                <a:spcPts val="1200"/>
              </a:spcAft>
              <a:buFont typeface="Arial" panose="020B0604020202020204" pitchFamily="34" charset="0"/>
              <a:buChar char="•"/>
            </a:pPr>
            <a:r>
              <a:rPr lang="en-IN" sz="1600" dirty="0"/>
              <a:t>Develop systems that can </a:t>
            </a:r>
            <a:r>
              <a:rPr lang="en-IN" sz="1600" b="1" dirty="0"/>
              <a:t>detect fake news, images, videos</a:t>
            </a:r>
          </a:p>
          <a:p>
            <a:pPr marL="285750" indent="-285750">
              <a:spcAft>
                <a:spcPts val="1200"/>
              </a:spcAft>
              <a:buFont typeface="Arial" panose="020B0604020202020204" pitchFamily="34" charset="0"/>
              <a:buChar char="•"/>
            </a:pPr>
            <a:r>
              <a:rPr lang="en-IN" sz="1600" dirty="0"/>
              <a:t>Develop </a:t>
            </a:r>
            <a:r>
              <a:rPr lang="en-IN" sz="1600" b="1" dirty="0"/>
              <a:t>speech-to-image models </a:t>
            </a:r>
            <a:r>
              <a:rPr lang="en-IN" sz="1600" dirty="0"/>
              <a:t>which can recreate dreams, audio description of scenarios, etc.</a:t>
            </a:r>
          </a:p>
          <a:p>
            <a:pPr marL="285750" indent="-285750">
              <a:spcAft>
                <a:spcPts val="1200"/>
              </a:spcAft>
              <a:buFont typeface="Arial" panose="020B0604020202020204" pitchFamily="34" charset="0"/>
              <a:buChar char="•"/>
            </a:pPr>
            <a:r>
              <a:rPr lang="en-IN" sz="1600" dirty="0"/>
              <a:t>Develop entertainment platforms that allow viewers to </a:t>
            </a:r>
            <a:r>
              <a:rPr lang="en-IN" sz="1600" b="1" dirty="0"/>
              <a:t>change the climax </a:t>
            </a:r>
            <a:r>
              <a:rPr lang="en-IN" sz="1600" dirty="0"/>
              <a:t>of the movie based on their interests</a:t>
            </a:r>
            <a:endParaRPr lang="en-IN" sz="1600" b="1" dirty="0"/>
          </a:p>
          <a:p>
            <a:pPr marL="285750" indent="-285750">
              <a:spcAft>
                <a:spcPts val="1200"/>
              </a:spcAft>
              <a:buFont typeface="Arial" panose="020B0604020202020204" pitchFamily="34" charset="0"/>
              <a:buChar char="•"/>
            </a:pPr>
            <a:r>
              <a:rPr lang="en-IN" sz="1600" dirty="0"/>
              <a:t>Develop an </a:t>
            </a:r>
            <a:r>
              <a:rPr lang="en-IN" sz="1600" b="1" dirty="0"/>
              <a:t>upselling/cross-selling system </a:t>
            </a:r>
            <a:r>
              <a:rPr lang="en-IN" sz="1600" dirty="0"/>
              <a:t>that recommends similar products based on the already selected products which can be used to boost sales</a:t>
            </a:r>
          </a:p>
          <a:p>
            <a:pPr marL="285750" indent="-285750">
              <a:spcAft>
                <a:spcPts val="1200"/>
              </a:spcAft>
              <a:buFont typeface="Arial" panose="020B0604020202020204" pitchFamily="34" charset="0"/>
              <a:buChar char="•"/>
            </a:pPr>
            <a:r>
              <a:rPr lang="en-IN" sz="1600" dirty="0"/>
              <a:t>Integrated </a:t>
            </a:r>
            <a:r>
              <a:rPr lang="en-IN" sz="1600" b="1" dirty="0"/>
              <a:t>smart HR systems </a:t>
            </a:r>
            <a:r>
              <a:rPr lang="en-IN" sz="1600" dirty="0"/>
              <a:t>which takes specific data (LinkedIn) and helps the HR team to shortlist the right talent quickly just by asking a few questions based on the Job Description</a:t>
            </a:r>
          </a:p>
        </p:txBody>
      </p:sp>
    </p:spTree>
    <p:extLst>
      <p:ext uri="{BB962C8B-B14F-4D97-AF65-F5344CB8AC3E}">
        <p14:creationId xmlns:p14="http://schemas.microsoft.com/office/powerpoint/2010/main" val="2779322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
        <p:nvSpPr>
          <p:cNvPr id="123" name="Google Shape;123;gf7f0e1e4c9_0_12"/>
          <p:cNvSpPr txBox="1">
            <a:spLocks noGrp="1"/>
          </p:cNvSpPr>
          <p:nvPr>
            <p:ph type="title"/>
          </p:nvPr>
        </p:nvSpPr>
        <p:spPr>
          <a:xfrm>
            <a:off x="246599" y="213995"/>
            <a:ext cx="10284411"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2400" dirty="0"/>
              <a:t>Prompt Engineering: Are you using effective prompts?</a:t>
            </a:r>
            <a:endParaRPr sz="2400" dirty="0"/>
          </a:p>
        </p:txBody>
      </p:sp>
      <p:graphicFrame>
        <p:nvGraphicFramePr>
          <p:cNvPr id="6" name="TextBox 4">
            <a:extLst>
              <a:ext uri="{FF2B5EF4-FFF2-40B4-BE49-F238E27FC236}">
                <a16:creationId xmlns:a16="http://schemas.microsoft.com/office/drawing/2014/main" id="{09C018A0-CB38-6BA0-1532-715AAC404BB6}"/>
              </a:ext>
            </a:extLst>
          </p:cNvPr>
          <p:cNvGraphicFramePr/>
          <p:nvPr/>
        </p:nvGraphicFramePr>
        <p:xfrm>
          <a:off x="-60252" y="2896589"/>
          <a:ext cx="12312503" cy="4050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4599EFB-321F-DEDA-FEC7-1D36F345C17E}"/>
              </a:ext>
            </a:extLst>
          </p:cNvPr>
          <p:cNvSpPr txBox="1"/>
          <p:nvPr/>
        </p:nvSpPr>
        <p:spPr>
          <a:xfrm>
            <a:off x="246599" y="2896589"/>
            <a:ext cx="6156250" cy="400110"/>
          </a:xfrm>
          <a:prstGeom prst="rect">
            <a:avLst/>
          </a:prstGeom>
          <a:noFill/>
        </p:spPr>
        <p:txBody>
          <a:bodyPr wrap="square">
            <a:spAutoFit/>
          </a:bodyPr>
          <a:lstStyle/>
          <a:p>
            <a:pPr lvl="0" algn="ctr">
              <a:lnSpc>
                <a:spcPct val="100000"/>
              </a:lnSpc>
            </a:pPr>
            <a:r>
              <a:rPr lang="en-US" sz="2000" b="1" dirty="0">
                <a:solidFill>
                  <a:srgbClr val="C00000"/>
                </a:solidFill>
              </a:rPr>
              <a:t>G</a:t>
            </a:r>
            <a:r>
              <a:rPr lang="en-US" sz="2000" b="1" i="0" dirty="0">
                <a:solidFill>
                  <a:srgbClr val="C00000"/>
                </a:solidFill>
              </a:rPr>
              <a:t>eneral principles for prompt engineering</a:t>
            </a:r>
          </a:p>
        </p:txBody>
      </p:sp>
      <p:sp>
        <p:nvSpPr>
          <p:cNvPr id="3" name="TextBox 2">
            <a:extLst>
              <a:ext uri="{FF2B5EF4-FFF2-40B4-BE49-F238E27FC236}">
                <a16:creationId xmlns:a16="http://schemas.microsoft.com/office/drawing/2014/main" id="{9B309C4D-73B7-DDE4-C498-250155D21EE6}"/>
              </a:ext>
            </a:extLst>
          </p:cNvPr>
          <p:cNvSpPr txBox="1"/>
          <p:nvPr/>
        </p:nvSpPr>
        <p:spPr>
          <a:xfrm>
            <a:off x="635285" y="1155249"/>
            <a:ext cx="10718515" cy="1477328"/>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rgbClr val="E72D3F"/>
                </a:solidFill>
              </a:rPr>
              <a:t>Prompt engineering </a:t>
            </a:r>
            <a:r>
              <a:rPr lang="en-US" sz="1800" dirty="0"/>
              <a:t>is the process of designing prompts that help large language models (LLMs) generate text, translate languages, write different kinds of creative content, and answer questions in an informative way</a:t>
            </a:r>
          </a:p>
          <a:p>
            <a:pPr marL="285750" indent="-285750">
              <a:buFont typeface="Arial" panose="020B0604020202020204" pitchFamily="34" charset="0"/>
              <a:buChar char="•"/>
            </a:pPr>
            <a:r>
              <a:rPr lang="en-US" sz="1800" dirty="0"/>
              <a:t>Prompt engineering is a rapidly evolving field, and there is no one-size-fits-all approach to designing effective prompts</a:t>
            </a:r>
            <a:endParaRPr lang="en-IN" sz="1800" dirty="0"/>
          </a:p>
        </p:txBody>
      </p:sp>
    </p:spTree>
    <p:extLst>
      <p:ext uri="{BB962C8B-B14F-4D97-AF65-F5344CB8AC3E}">
        <p14:creationId xmlns:p14="http://schemas.microsoft.com/office/powerpoint/2010/main" val="638871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2400" dirty="0"/>
              <a:t>Convert Bad Prompts into Productive Prompts</a:t>
            </a:r>
            <a:endParaRPr sz="2400" dirty="0"/>
          </a:p>
        </p:txBody>
      </p:sp>
      <p:pic>
        <p:nvPicPr>
          <p:cNvPr id="2" name="Picture 1">
            <a:extLst>
              <a:ext uri="{FF2B5EF4-FFF2-40B4-BE49-F238E27FC236}">
                <a16:creationId xmlns:a16="http://schemas.microsoft.com/office/drawing/2014/main" id="{617CE863-B79C-7406-0C47-52806939C2E7}"/>
              </a:ext>
            </a:extLst>
          </p:cNvPr>
          <p:cNvPicPr>
            <a:picLocks noChangeAspect="1"/>
          </p:cNvPicPr>
          <p:nvPr/>
        </p:nvPicPr>
        <p:blipFill>
          <a:blip r:embed="rId3"/>
          <a:stretch>
            <a:fillRect/>
          </a:stretch>
        </p:blipFill>
        <p:spPr>
          <a:xfrm>
            <a:off x="535998" y="1579113"/>
            <a:ext cx="4654482" cy="4136065"/>
          </a:xfrm>
          <a:prstGeom prst="rect">
            <a:avLst/>
          </a:prstGeom>
        </p:spPr>
      </p:pic>
      <p:pic>
        <p:nvPicPr>
          <p:cNvPr id="3" name="Picture 2">
            <a:extLst>
              <a:ext uri="{FF2B5EF4-FFF2-40B4-BE49-F238E27FC236}">
                <a16:creationId xmlns:a16="http://schemas.microsoft.com/office/drawing/2014/main" id="{12FCCE7A-ABA8-20AA-4B35-62B999F0D9F6}"/>
              </a:ext>
            </a:extLst>
          </p:cNvPr>
          <p:cNvPicPr>
            <a:picLocks noChangeAspect="1"/>
          </p:cNvPicPr>
          <p:nvPr/>
        </p:nvPicPr>
        <p:blipFill rotWithShape="1">
          <a:blip r:embed="rId4"/>
          <a:srcRect b="11437"/>
          <a:stretch/>
        </p:blipFill>
        <p:spPr>
          <a:xfrm>
            <a:off x="6491158" y="1038553"/>
            <a:ext cx="4988460" cy="3473496"/>
          </a:xfrm>
          <a:prstGeom prst="rect">
            <a:avLst/>
          </a:prstGeom>
        </p:spPr>
      </p:pic>
      <p:pic>
        <p:nvPicPr>
          <p:cNvPr id="4" name="Picture 3">
            <a:extLst>
              <a:ext uri="{FF2B5EF4-FFF2-40B4-BE49-F238E27FC236}">
                <a16:creationId xmlns:a16="http://schemas.microsoft.com/office/drawing/2014/main" id="{CC5B15BC-F0C5-52FC-889E-E8AC8E157A88}"/>
              </a:ext>
            </a:extLst>
          </p:cNvPr>
          <p:cNvPicPr>
            <a:picLocks noChangeAspect="1"/>
          </p:cNvPicPr>
          <p:nvPr/>
        </p:nvPicPr>
        <p:blipFill rotWithShape="1">
          <a:blip r:embed="rId5"/>
          <a:srcRect b="37849"/>
          <a:stretch/>
        </p:blipFill>
        <p:spPr>
          <a:xfrm>
            <a:off x="6491158" y="4512049"/>
            <a:ext cx="4988460" cy="1918729"/>
          </a:xfrm>
          <a:prstGeom prst="rect">
            <a:avLst/>
          </a:prstGeom>
        </p:spPr>
      </p:pic>
      <p:pic>
        <p:nvPicPr>
          <p:cNvPr id="7" name="Graphic 6" descr="Arrow: Slight curve with solid fill">
            <a:extLst>
              <a:ext uri="{FF2B5EF4-FFF2-40B4-BE49-F238E27FC236}">
                <a16:creationId xmlns:a16="http://schemas.microsoft.com/office/drawing/2014/main" id="{BEFEC4A9-28F2-E522-CA44-49B633D017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3619" y="3392149"/>
            <a:ext cx="914400" cy="914400"/>
          </a:xfrm>
          <a:prstGeom prst="rect">
            <a:avLst/>
          </a:prstGeom>
        </p:spPr>
      </p:pic>
    </p:spTree>
    <p:extLst>
      <p:ext uri="{BB962C8B-B14F-4D97-AF65-F5344CB8AC3E}">
        <p14:creationId xmlns:p14="http://schemas.microsoft.com/office/powerpoint/2010/main" val="1766622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18</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Integrate Open AI’s APIs to build our own </a:t>
            </a:r>
            <a:r>
              <a:rPr lang="en-US" sz="4400" dirty="0">
                <a:solidFill>
                  <a:srgbClr val="F5333F"/>
                </a:solidFill>
                <a:latin typeface="Lato Black"/>
                <a:ea typeface="Lato Black"/>
                <a:cs typeface="Lato Black"/>
                <a:sym typeface="Lato Black"/>
              </a:rPr>
              <a:t>c</a:t>
            </a:r>
            <a:r>
              <a:rPr lang="en-US" sz="4400" b="0" i="0" u="none" strike="noStrike" cap="none" dirty="0">
                <a:solidFill>
                  <a:srgbClr val="F5333F"/>
                </a:solidFill>
                <a:latin typeface="Lato Black"/>
                <a:ea typeface="Lato Black"/>
                <a:cs typeface="Lato Black"/>
                <a:sym typeface="Lato Black"/>
              </a:rPr>
              <a:t>ustom Chatbot</a:t>
            </a:r>
            <a:endParaRPr lang="en-US" sz="4400" b="0" i="0" u="none" strike="noStrike" cap="none" dirty="0">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74051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40FC38-1F65-73D5-9425-B7F9019DC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3" name="Title 2">
            <a:extLst>
              <a:ext uri="{FF2B5EF4-FFF2-40B4-BE49-F238E27FC236}">
                <a16:creationId xmlns:a16="http://schemas.microsoft.com/office/drawing/2014/main" id="{EDFEE52B-AB9A-3971-141E-F81BBA789EFE}"/>
              </a:ext>
            </a:extLst>
          </p:cNvPr>
          <p:cNvSpPr>
            <a:spLocks noGrp="1"/>
          </p:cNvSpPr>
          <p:nvPr>
            <p:ph type="title"/>
          </p:nvPr>
        </p:nvSpPr>
        <p:spPr>
          <a:xfrm>
            <a:off x="185932" y="230268"/>
            <a:ext cx="10560836" cy="510085"/>
          </a:xfrm>
        </p:spPr>
        <p:txBody>
          <a:bodyPr/>
          <a:lstStyle/>
          <a:p>
            <a:r>
              <a:rPr lang="en-IN" sz="3000" dirty="0"/>
              <a:t>Initial Setup</a:t>
            </a:r>
          </a:p>
        </p:txBody>
      </p:sp>
      <p:grpSp>
        <p:nvGrpSpPr>
          <p:cNvPr id="4" name="Group 3">
            <a:extLst>
              <a:ext uri="{FF2B5EF4-FFF2-40B4-BE49-F238E27FC236}">
                <a16:creationId xmlns:a16="http://schemas.microsoft.com/office/drawing/2014/main" id="{33E45E79-20B7-6D30-CD73-F86269C6ABD2}"/>
              </a:ext>
            </a:extLst>
          </p:cNvPr>
          <p:cNvGrpSpPr/>
          <p:nvPr/>
        </p:nvGrpSpPr>
        <p:grpSpPr>
          <a:xfrm>
            <a:off x="273977" y="2040591"/>
            <a:ext cx="5497123" cy="3158134"/>
            <a:chOff x="363503" y="1609075"/>
            <a:chExt cx="8102404" cy="4031172"/>
          </a:xfrm>
        </p:grpSpPr>
        <p:pic>
          <p:nvPicPr>
            <p:cNvPr id="17" name="Picture 16">
              <a:extLst>
                <a:ext uri="{FF2B5EF4-FFF2-40B4-BE49-F238E27FC236}">
                  <a16:creationId xmlns:a16="http://schemas.microsoft.com/office/drawing/2014/main" id="{44AC5089-C4A7-0541-6D3E-7A05EB7405C4}"/>
                </a:ext>
              </a:extLst>
            </p:cNvPr>
            <p:cNvPicPr>
              <a:picLocks noChangeAspect="1"/>
            </p:cNvPicPr>
            <p:nvPr/>
          </p:nvPicPr>
          <p:blipFill rotWithShape="1">
            <a:blip r:embed="rId2"/>
            <a:srcRect/>
            <a:stretch/>
          </p:blipFill>
          <p:spPr>
            <a:xfrm>
              <a:off x="363503" y="1609075"/>
              <a:ext cx="8102404" cy="1819925"/>
            </a:xfrm>
            <a:prstGeom prst="rect">
              <a:avLst/>
            </a:prstGeom>
          </p:spPr>
        </p:pic>
        <p:pic>
          <p:nvPicPr>
            <p:cNvPr id="19" name="Picture 18">
              <a:extLst>
                <a:ext uri="{FF2B5EF4-FFF2-40B4-BE49-F238E27FC236}">
                  <a16:creationId xmlns:a16="http://schemas.microsoft.com/office/drawing/2014/main" id="{024CC908-3B51-4A22-6CFC-66529603577F}"/>
                </a:ext>
              </a:extLst>
            </p:cNvPr>
            <p:cNvPicPr>
              <a:picLocks noChangeAspect="1"/>
            </p:cNvPicPr>
            <p:nvPr/>
          </p:nvPicPr>
          <p:blipFill>
            <a:blip r:embed="rId3"/>
            <a:stretch>
              <a:fillRect/>
            </a:stretch>
          </p:blipFill>
          <p:spPr>
            <a:xfrm>
              <a:off x="363503" y="3429000"/>
              <a:ext cx="8102404" cy="2211247"/>
            </a:xfrm>
            <a:prstGeom prst="rect">
              <a:avLst/>
            </a:prstGeom>
          </p:spPr>
        </p:pic>
      </p:grpSp>
      <p:grpSp>
        <p:nvGrpSpPr>
          <p:cNvPr id="14" name="Group 13">
            <a:extLst>
              <a:ext uri="{FF2B5EF4-FFF2-40B4-BE49-F238E27FC236}">
                <a16:creationId xmlns:a16="http://schemas.microsoft.com/office/drawing/2014/main" id="{E729E3C8-16B8-3DE3-65E0-C49CB37D97DC}"/>
              </a:ext>
            </a:extLst>
          </p:cNvPr>
          <p:cNvGrpSpPr/>
          <p:nvPr/>
        </p:nvGrpSpPr>
        <p:grpSpPr>
          <a:xfrm>
            <a:off x="6190447" y="2162294"/>
            <a:ext cx="5637658" cy="2733266"/>
            <a:chOff x="6190447" y="2162294"/>
            <a:chExt cx="5637658" cy="2733266"/>
          </a:xfrm>
        </p:grpSpPr>
        <p:grpSp>
          <p:nvGrpSpPr>
            <p:cNvPr id="9" name="Group 8">
              <a:extLst>
                <a:ext uri="{FF2B5EF4-FFF2-40B4-BE49-F238E27FC236}">
                  <a16:creationId xmlns:a16="http://schemas.microsoft.com/office/drawing/2014/main" id="{477A3FD7-B5F7-FB98-107B-58370C43181C}"/>
                </a:ext>
              </a:extLst>
            </p:cNvPr>
            <p:cNvGrpSpPr/>
            <p:nvPr/>
          </p:nvGrpSpPr>
          <p:grpSpPr>
            <a:xfrm>
              <a:off x="6190447" y="2162294"/>
              <a:ext cx="5503015" cy="966577"/>
              <a:chOff x="6190447" y="2162294"/>
              <a:chExt cx="5503015" cy="966577"/>
            </a:xfrm>
          </p:grpSpPr>
          <p:pic>
            <p:nvPicPr>
              <p:cNvPr id="6" name="Picture 5">
                <a:extLst>
                  <a:ext uri="{FF2B5EF4-FFF2-40B4-BE49-F238E27FC236}">
                    <a16:creationId xmlns:a16="http://schemas.microsoft.com/office/drawing/2014/main" id="{0F0CC168-9CAC-F4CA-FBB3-F1B0B4114296}"/>
                  </a:ext>
                </a:extLst>
              </p:cNvPr>
              <p:cNvPicPr>
                <a:picLocks noChangeAspect="1"/>
              </p:cNvPicPr>
              <p:nvPr/>
            </p:nvPicPr>
            <p:blipFill>
              <a:blip r:embed="rId4"/>
              <a:stretch>
                <a:fillRect/>
              </a:stretch>
            </p:blipFill>
            <p:spPr>
              <a:xfrm>
                <a:off x="6190447" y="2162294"/>
                <a:ext cx="5503015" cy="601453"/>
              </a:xfrm>
              <a:prstGeom prst="rect">
                <a:avLst/>
              </a:prstGeom>
            </p:spPr>
          </p:pic>
          <p:pic>
            <p:nvPicPr>
              <p:cNvPr id="8" name="Picture 7">
                <a:extLst>
                  <a:ext uri="{FF2B5EF4-FFF2-40B4-BE49-F238E27FC236}">
                    <a16:creationId xmlns:a16="http://schemas.microsoft.com/office/drawing/2014/main" id="{D59B99AA-8413-A064-93CF-8A6A4099CF2A}"/>
                  </a:ext>
                </a:extLst>
              </p:cNvPr>
              <p:cNvPicPr>
                <a:picLocks noChangeAspect="1"/>
              </p:cNvPicPr>
              <p:nvPr/>
            </p:nvPicPr>
            <p:blipFill rotWithShape="1">
              <a:blip r:embed="rId5"/>
              <a:srcRect r="35389"/>
              <a:stretch/>
            </p:blipFill>
            <p:spPr>
              <a:xfrm>
                <a:off x="6688029" y="2763747"/>
                <a:ext cx="5005433" cy="365124"/>
              </a:xfrm>
              <a:prstGeom prst="rect">
                <a:avLst/>
              </a:prstGeom>
            </p:spPr>
          </p:pic>
        </p:grpSp>
        <p:pic>
          <p:nvPicPr>
            <p:cNvPr id="11" name="Picture 10">
              <a:extLst>
                <a:ext uri="{FF2B5EF4-FFF2-40B4-BE49-F238E27FC236}">
                  <a16:creationId xmlns:a16="http://schemas.microsoft.com/office/drawing/2014/main" id="{F4667915-6788-E079-9085-EB75C6100680}"/>
                </a:ext>
              </a:extLst>
            </p:cNvPr>
            <p:cNvPicPr>
              <a:picLocks noChangeAspect="1"/>
            </p:cNvPicPr>
            <p:nvPr/>
          </p:nvPicPr>
          <p:blipFill>
            <a:blip r:embed="rId6"/>
            <a:stretch>
              <a:fillRect/>
            </a:stretch>
          </p:blipFill>
          <p:spPr>
            <a:xfrm>
              <a:off x="6190447" y="3086489"/>
              <a:ext cx="5497123" cy="759765"/>
            </a:xfrm>
            <a:prstGeom prst="rect">
              <a:avLst/>
            </a:prstGeom>
          </p:spPr>
        </p:pic>
        <p:pic>
          <p:nvPicPr>
            <p:cNvPr id="13" name="Picture 12">
              <a:extLst>
                <a:ext uri="{FF2B5EF4-FFF2-40B4-BE49-F238E27FC236}">
                  <a16:creationId xmlns:a16="http://schemas.microsoft.com/office/drawing/2014/main" id="{7FD21664-0D17-15A3-190F-7F5C855EEBF9}"/>
                </a:ext>
              </a:extLst>
            </p:cNvPr>
            <p:cNvPicPr>
              <a:picLocks noChangeAspect="1"/>
            </p:cNvPicPr>
            <p:nvPr/>
          </p:nvPicPr>
          <p:blipFill>
            <a:blip r:embed="rId7"/>
            <a:stretch>
              <a:fillRect/>
            </a:stretch>
          </p:blipFill>
          <p:spPr>
            <a:xfrm>
              <a:off x="6688029" y="3872277"/>
              <a:ext cx="5140076" cy="1023283"/>
            </a:xfrm>
            <a:prstGeom prst="rect">
              <a:avLst/>
            </a:prstGeom>
          </p:spPr>
        </p:pic>
      </p:grpSp>
    </p:spTree>
    <p:extLst>
      <p:ext uri="{BB962C8B-B14F-4D97-AF65-F5344CB8AC3E}">
        <p14:creationId xmlns:p14="http://schemas.microsoft.com/office/powerpoint/2010/main" val="2410649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dirty="0"/>
              <a:t>About Me</a:t>
            </a:r>
            <a:endParaRPr sz="3000" dirty="0"/>
          </a:p>
        </p:txBody>
      </p:sp>
      <p:sp>
        <p:nvSpPr>
          <p:cNvPr id="124" name="Google Shape;124;gf7f0e1e4c9_0_12"/>
          <p:cNvSpPr txBox="1"/>
          <p:nvPr/>
        </p:nvSpPr>
        <p:spPr>
          <a:xfrm>
            <a:off x="548360" y="1305808"/>
            <a:ext cx="6154874" cy="3662511"/>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1200"/>
              </a:spcAft>
              <a:buClr>
                <a:srgbClr val="000000"/>
              </a:buClr>
              <a:buSzPts val="1400"/>
              <a:buFont typeface="Arial"/>
              <a:buNone/>
            </a:pPr>
            <a:r>
              <a:rPr lang="en-US" sz="1800" b="0" i="0" u="none" strike="noStrike" cap="none" dirty="0">
                <a:solidFill>
                  <a:srgbClr val="000000"/>
                </a:solidFill>
                <a:latin typeface="Arial"/>
                <a:ea typeface="Arial"/>
                <a:cs typeface="Arial"/>
                <a:sym typeface="Arial"/>
              </a:rPr>
              <a:t>I am currently working as a </a:t>
            </a:r>
            <a:r>
              <a:rPr lang="en-US" sz="1800" b="0" i="0" u="none" strike="noStrike" cap="none" dirty="0">
                <a:solidFill>
                  <a:srgbClr val="E72D3F"/>
                </a:solidFill>
                <a:latin typeface="Arial"/>
                <a:ea typeface="Arial"/>
                <a:cs typeface="Arial"/>
                <a:sym typeface="Arial"/>
              </a:rPr>
              <a:t>Data Scientist </a:t>
            </a:r>
            <a:r>
              <a:rPr lang="en-US" sz="1800" b="0" i="0" u="none" strike="noStrike" cap="none" dirty="0">
                <a:solidFill>
                  <a:srgbClr val="000000"/>
                </a:solidFill>
                <a:latin typeface="Arial"/>
                <a:ea typeface="Arial"/>
                <a:cs typeface="Arial"/>
                <a:sym typeface="Arial"/>
              </a:rPr>
              <a:t>at Course5 Intelligence where I am involved in handling various CPG projects ranging from customer lifetime value prediction, risk analytics, churn prediction, etc. Prior to joining Course5, I was a part of West Pharmaceutical Services where I was instrumental in developing autonomous navigation robots using Deep Reinforcement Learning which transport raw and packaged materials from one location to another. </a:t>
            </a:r>
          </a:p>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Arial"/>
                <a:ea typeface="Arial"/>
                <a:cs typeface="Arial"/>
                <a:sym typeface="Arial"/>
              </a:rPr>
              <a:t>I am also the </a:t>
            </a:r>
            <a:r>
              <a:rPr lang="en-US" sz="1800" dirty="0">
                <a:solidFill>
                  <a:srgbClr val="E72D3F"/>
                </a:solidFill>
              </a:rPr>
              <a:t>F</a:t>
            </a:r>
            <a:r>
              <a:rPr lang="en-US" sz="1800" b="0" i="0" u="none" strike="noStrike" cap="none" dirty="0">
                <a:solidFill>
                  <a:srgbClr val="E72D3F"/>
                </a:solidFill>
                <a:latin typeface="Arial"/>
                <a:ea typeface="Arial"/>
                <a:cs typeface="Arial"/>
                <a:sym typeface="Arial"/>
              </a:rPr>
              <a:t>ounder and Researcher</a:t>
            </a:r>
            <a:r>
              <a:rPr lang="en-US" sz="1800" b="0" i="0" u="none" strike="noStrike" cap="none" dirty="0">
                <a:solidFill>
                  <a:srgbClr val="000000"/>
                </a:solidFill>
                <a:latin typeface="Arial"/>
                <a:ea typeface="Arial"/>
                <a:cs typeface="Arial"/>
                <a:sym typeface="Arial"/>
              </a:rPr>
              <a:t> at Data Science Crew which is a platform for data science enthusiasts to collaborate, research and work on exciting AI/ML problems</a:t>
            </a:r>
          </a:p>
        </p:txBody>
      </p:sp>
      <p:sp>
        <p:nvSpPr>
          <p:cNvPr id="4" name="Oval 3">
            <a:extLst>
              <a:ext uri="{FF2B5EF4-FFF2-40B4-BE49-F238E27FC236}">
                <a16:creationId xmlns:a16="http://schemas.microsoft.com/office/drawing/2014/main" id="{062FA9FC-78C1-9CDA-BBE7-3993B64E6DD0}"/>
              </a:ext>
            </a:extLst>
          </p:cNvPr>
          <p:cNvSpPr/>
          <p:nvPr/>
        </p:nvSpPr>
        <p:spPr>
          <a:xfrm>
            <a:off x="7829764" y="1585915"/>
            <a:ext cx="3524036" cy="3396490"/>
          </a:xfrm>
          <a:prstGeom prst="ellipse">
            <a:avLst/>
          </a:prstGeom>
          <a:blipFill>
            <a:blip r:embed="rId3"/>
            <a:stretch>
              <a:fillRect/>
            </a:stretch>
          </a:blipFill>
          <a:ln w="57150">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F6B050E-05F2-B5DE-2936-56D352158138}"/>
              </a:ext>
            </a:extLst>
          </p:cNvPr>
          <p:cNvSpPr txBox="1"/>
          <p:nvPr/>
        </p:nvSpPr>
        <p:spPr>
          <a:xfrm>
            <a:off x="8389706" y="5122025"/>
            <a:ext cx="2404152" cy="400110"/>
          </a:xfrm>
          <a:prstGeom prst="rect">
            <a:avLst/>
          </a:prstGeom>
          <a:noFill/>
        </p:spPr>
        <p:txBody>
          <a:bodyPr wrap="square" rtlCol="0">
            <a:spAutoFit/>
          </a:bodyPr>
          <a:lstStyle/>
          <a:p>
            <a:pPr algn="ctr"/>
            <a:r>
              <a:rPr lang="en-IN" sz="2000" b="1" dirty="0">
                <a:solidFill>
                  <a:srgbClr val="E72D3F"/>
                </a:solidFill>
              </a:rPr>
              <a:t>Arsalan Anwar</a:t>
            </a:r>
            <a:endParaRPr lang="en-IN" sz="1800" b="1" dirty="0">
              <a:solidFill>
                <a:srgbClr val="E72D3F"/>
              </a:solidFill>
            </a:endParaRPr>
          </a:p>
        </p:txBody>
      </p:sp>
      <p:pic>
        <p:nvPicPr>
          <p:cNvPr id="2050" name="Picture 2">
            <a:extLst>
              <a:ext uri="{FF2B5EF4-FFF2-40B4-BE49-F238E27FC236}">
                <a16:creationId xmlns:a16="http://schemas.microsoft.com/office/drawing/2014/main" id="{40931D75-BDF6-9E23-5F85-3BC1DBD62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713" y="4891352"/>
            <a:ext cx="1062143" cy="10097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C3EBFC2-565B-67B6-474D-6906149CDC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922" y="4920183"/>
            <a:ext cx="1049433" cy="10494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ata Science Crew  logo">
            <a:extLst>
              <a:ext uri="{FF2B5EF4-FFF2-40B4-BE49-F238E27FC236}">
                <a16:creationId xmlns:a16="http://schemas.microsoft.com/office/drawing/2014/main" id="{06899B09-849F-FC5C-8A0D-456DAB337D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464" t="29208" r="12031" b="30135"/>
          <a:stretch/>
        </p:blipFill>
        <p:spPr bwMode="auto">
          <a:xfrm>
            <a:off x="4177983" y="4920183"/>
            <a:ext cx="1669561" cy="9110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925007-6ED0-17F4-8F60-FFCD213FBDB0}"/>
              </a:ext>
            </a:extLst>
          </p:cNvPr>
          <p:cNvSpPr txBox="1"/>
          <p:nvPr/>
        </p:nvSpPr>
        <p:spPr>
          <a:xfrm>
            <a:off x="548360" y="6075368"/>
            <a:ext cx="6097712" cy="338554"/>
          </a:xfrm>
          <a:prstGeom prst="rect">
            <a:avLst/>
          </a:prstGeom>
          <a:noFill/>
        </p:spPr>
        <p:txBody>
          <a:bodyPr wrap="square">
            <a:spAutoFit/>
          </a:bodyPr>
          <a:lstStyle/>
          <a:p>
            <a:r>
              <a:rPr lang="en-IN" sz="1600" b="1" dirty="0"/>
              <a:t>LinkedIn</a:t>
            </a:r>
            <a:r>
              <a:rPr lang="en-IN" sz="1600" dirty="0"/>
              <a:t>: </a:t>
            </a:r>
            <a:r>
              <a:rPr lang="en-IN" sz="1600" dirty="0">
                <a:hlinkClick r:id="rId7"/>
              </a:rPr>
              <a:t>https://www.linkedin.com/in/arsalan-anwar-ai/</a:t>
            </a:r>
            <a:r>
              <a:rPr lang="en-IN" sz="1600"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40FC38-1F65-73D5-9425-B7F9019DC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3" name="Title 2">
            <a:extLst>
              <a:ext uri="{FF2B5EF4-FFF2-40B4-BE49-F238E27FC236}">
                <a16:creationId xmlns:a16="http://schemas.microsoft.com/office/drawing/2014/main" id="{EDFEE52B-AB9A-3971-141E-F81BBA789EFE}"/>
              </a:ext>
            </a:extLst>
          </p:cNvPr>
          <p:cNvSpPr>
            <a:spLocks noGrp="1"/>
          </p:cNvSpPr>
          <p:nvPr>
            <p:ph type="title"/>
          </p:nvPr>
        </p:nvSpPr>
        <p:spPr>
          <a:xfrm>
            <a:off x="185932" y="230268"/>
            <a:ext cx="10560836" cy="510085"/>
          </a:xfrm>
        </p:spPr>
        <p:txBody>
          <a:bodyPr/>
          <a:lstStyle/>
          <a:p>
            <a:r>
              <a:rPr lang="en-IN" sz="3000" dirty="0"/>
              <a:t>Build your Custom </a:t>
            </a:r>
            <a:r>
              <a:rPr lang="en-IN" sz="3000" dirty="0" err="1"/>
              <a:t>upGrad</a:t>
            </a:r>
            <a:r>
              <a:rPr lang="en-IN" sz="3000" dirty="0"/>
              <a:t> Chatbot</a:t>
            </a:r>
          </a:p>
        </p:txBody>
      </p:sp>
      <p:grpSp>
        <p:nvGrpSpPr>
          <p:cNvPr id="26" name="Group 25">
            <a:extLst>
              <a:ext uri="{FF2B5EF4-FFF2-40B4-BE49-F238E27FC236}">
                <a16:creationId xmlns:a16="http://schemas.microsoft.com/office/drawing/2014/main" id="{8B0D31A2-417B-1346-74E9-CBB3DD181145}"/>
              </a:ext>
            </a:extLst>
          </p:cNvPr>
          <p:cNvGrpSpPr/>
          <p:nvPr/>
        </p:nvGrpSpPr>
        <p:grpSpPr>
          <a:xfrm>
            <a:off x="560958" y="1199700"/>
            <a:ext cx="5130925" cy="4697303"/>
            <a:chOff x="437668" y="1266825"/>
            <a:chExt cx="5130925" cy="4697303"/>
          </a:xfrm>
        </p:grpSpPr>
        <p:pic>
          <p:nvPicPr>
            <p:cNvPr id="21" name="Picture 20">
              <a:extLst>
                <a:ext uri="{FF2B5EF4-FFF2-40B4-BE49-F238E27FC236}">
                  <a16:creationId xmlns:a16="http://schemas.microsoft.com/office/drawing/2014/main" id="{0FF5B661-B503-BF75-8951-B81F2E42713F}"/>
                </a:ext>
              </a:extLst>
            </p:cNvPr>
            <p:cNvPicPr>
              <a:picLocks noChangeAspect="1"/>
            </p:cNvPicPr>
            <p:nvPr/>
          </p:nvPicPr>
          <p:blipFill>
            <a:blip r:embed="rId2"/>
            <a:stretch>
              <a:fillRect/>
            </a:stretch>
          </p:blipFill>
          <p:spPr>
            <a:xfrm>
              <a:off x="437668" y="1266825"/>
              <a:ext cx="5130925" cy="1985883"/>
            </a:xfrm>
            <a:prstGeom prst="rect">
              <a:avLst/>
            </a:prstGeom>
          </p:spPr>
        </p:pic>
        <p:pic>
          <p:nvPicPr>
            <p:cNvPr id="25" name="Picture 24">
              <a:extLst>
                <a:ext uri="{FF2B5EF4-FFF2-40B4-BE49-F238E27FC236}">
                  <a16:creationId xmlns:a16="http://schemas.microsoft.com/office/drawing/2014/main" id="{7C2629F8-0EA5-F5AF-13C8-1230EE474E65}"/>
                </a:ext>
              </a:extLst>
            </p:cNvPr>
            <p:cNvPicPr>
              <a:picLocks noChangeAspect="1"/>
            </p:cNvPicPr>
            <p:nvPr/>
          </p:nvPicPr>
          <p:blipFill>
            <a:blip r:embed="rId3"/>
            <a:stretch>
              <a:fillRect/>
            </a:stretch>
          </p:blipFill>
          <p:spPr>
            <a:xfrm>
              <a:off x="437668" y="3429000"/>
              <a:ext cx="5130925" cy="2535128"/>
            </a:xfrm>
            <a:prstGeom prst="rect">
              <a:avLst/>
            </a:prstGeom>
          </p:spPr>
        </p:pic>
      </p:grpSp>
      <p:grpSp>
        <p:nvGrpSpPr>
          <p:cNvPr id="31" name="Group 30">
            <a:extLst>
              <a:ext uri="{FF2B5EF4-FFF2-40B4-BE49-F238E27FC236}">
                <a16:creationId xmlns:a16="http://schemas.microsoft.com/office/drawing/2014/main" id="{B6D17B56-0392-F1B6-DE25-978BF272F5D9}"/>
              </a:ext>
            </a:extLst>
          </p:cNvPr>
          <p:cNvGrpSpPr/>
          <p:nvPr/>
        </p:nvGrpSpPr>
        <p:grpSpPr>
          <a:xfrm>
            <a:off x="5904644" y="1199700"/>
            <a:ext cx="5726398" cy="4889740"/>
            <a:chOff x="5904644" y="1199700"/>
            <a:chExt cx="5726398" cy="4889740"/>
          </a:xfrm>
        </p:grpSpPr>
        <p:pic>
          <p:nvPicPr>
            <p:cNvPr id="28" name="Picture 27">
              <a:extLst>
                <a:ext uri="{FF2B5EF4-FFF2-40B4-BE49-F238E27FC236}">
                  <a16:creationId xmlns:a16="http://schemas.microsoft.com/office/drawing/2014/main" id="{8C7ECC41-9F64-DA3F-9FE8-7E1A584157A0}"/>
                </a:ext>
              </a:extLst>
            </p:cNvPr>
            <p:cNvPicPr>
              <a:picLocks noChangeAspect="1"/>
            </p:cNvPicPr>
            <p:nvPr/>
          </p:nvPicPr>
          <p:blipFill>
            <a:blip r:embed="rId4"/>
            <a:stretch>
              <a:fillRect/>
            </a:stretch>
          </p:blipFill>
          <p:spPr>
            <a:xfrm>
              <a:off x="6007385" y="1199700"/>
              <a:ext cx="5623657" cy="2702017"/>
            </a:xfrm>
            <a:prstGeom prst="rect">
              <a:avLst/>
            </a:prstGeom>
          </p:spPr>
        </p:pic>
        <p:pic>
          <p:nvPicPr>
            <p:cNvPr id="30" name="Picture 29">
              <a:extLst>
                <a:ext uri="{FF2B5EF4-FFF2-40B4-BE49-F238E27FC236}">
                  <a16:creationId xmlns:a16="http://schemas.microsoft.com/office/drawing/2014/main" id="{77FD761D-CAEC-3223-E245-336AC2262B7E}"/>
                </a:ext>
              </a:extLst>
            </p:cNvPr>
            <p:cNvPicPr>
              <a:picLocks noChangeAspect="1"/>
            </p:cNvPicPr>
            <p:nvPr/>
          </p:nvPicPr>
          <p:blipFill>
            <a:blip r:embed="rId5"/>
            <a:stretch>
              <a:fillRect/>
            </a:stretch>
          </p:blipFill>
          <p:spPr>
            <a:xfrm>
              <a:off x="5904644" y="3901717"/>
              <a:ext cx="5623657" cy="2187723"/>
            </a:xfrm>
            <a:prstGeom prst="rect">
              <a:avLst/>
            </a:prstGeom>
          </p:spPr>
        </p:pic>
      </p:grpSp>
    </p:spTree>
    <p:extLst>
      <p:ext uri="{BB962C8B-B14F-4D97-AF65-F5344CB8AC3E}">
        <p14:creationId xmlns:p14="http://schemas.microsoft.com/office/powerpoint/2010/main" val="394429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21</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Implications and Challenges of Advanced Language Models</a:t>
            </a:r>
            <a:endParaRPr lang="en-US" sz="4400" b="0" i="0" u="none" strike="noStrike" cap="none" dirty="0">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90087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2400" dirty="0"/>
              <a:t>Implications and Challenges of Advanced Language Models</a:t>
            </a:r>
          </a:p>
        </p:txBody>
      </p:sp>
      <p:pic>
        <p:nvPicPr>
          <p:cNvPr id="2" name="Picture 1">
            <a:extLst>
              <a:ext uri="{FF2B5EF4-FFF2-40B4-BE49-F238E27FC236}">
                <a16:creationId xmlns:a16="http://schemas.microsoft.com/office/drawing/2014/main" id="{C4AB4144-2C88-D71E-2233-211E6B6F655A}"/>
              </a:ext>
            </a:extLst>
          </p:cNvPr>
          <p:cNvPicPr>
            <a:picLocks noChangeAspect="1"/>
          </p:cNvPicPr>
          <p:nvPr/>
        </p:nvPicPr>
        <p:blipFill>
          <a:blip r:embed="rId3"/>
          <a:stretch>
            <a:fillRect/>
          </a:stretch>
        </p:blipFill>
        <p:spPr>
          <a:xfrm>
            <a:off x="414242" y="1163268"/>
            <a:ext cx="11363515" cy="4531463"/>
          </a:xfrm>
          <a:prstGeom prst="rect">
            <a:avLst/>
          </a:prstGeom>
        </p:spPr>
      </p:pic>
      <p:sp>
        <p:nvSpPr>
          <p:cNvPr id="4" name="TextBox 2">
            <a:extLst>
              <a:ext uri="{FF2B5EF4-FFF2-40B4-BE49-F238E27FC236}">
                <a16:creationId xmlns:a16="http://schemas.microsoft.com/office/drawing/2014/main" id="{6332581D-CE23-B4AC-3C4F-B44A7341DB57}"/>
              </a:ext>
            </a:extLst>
          </p:cNvPr>
          <p:cNvSpPr txBox="1"/>
          <p:nvPr/>
        </p:nvSpPr>
        <p:spPr>
          <a:xfrm>
            <a:off x="959607" y="2093831"/>
            <a:ext cx="8309586" cy="2756848"/>
          </a:xfrm>
          <a:prstGeom prst="rect">
            <a:avLst/>
          </a:prstGeom>
        </p:spPr>
        <p:txBody>
          <a:bodyPr spcFirstLastPara="1" vert="horz" lIns="91440" tIns="45720" rIns="91440" bIns="45720" rtlCol="0" anchorCtr="0">
            <a:normAutofit/>
          </a:bodyPr>
          <a:lstStyle/>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Can easily be misused</a:t>
            </a:r>
          </a:p>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Ethical </a:t>
            </a:r>
            <a:r>
              <a:rPr lang="en-US" sz="2000" kern="1200" dirty="0">
                <a:solidFill>
                  <a:schemeClr val="tx1"/>
                </a:solidFill>
                <a:latin typeface="+mn-lt"/>
                <a:ea typeface="+mn-ea"/>
                <a:cs typeface="+mn-cs"/>
                <a:sym typeface="Calibri"/>
              </a:rPr>
              <a:t>i</a:t>
            </a:r>
            <a:r>
              <a:rPr lang="en-US" sz="2000" b="0" i="0" u="none" strike="noStrike" kern="1200" cap="none" dirty="0">
                <a:solidFill>
                  <a:schemeClr val="tx1"/>
                </a:solidFill>
                <a:latin typeface="+mn-lt"/>
                <a:ea typeface="+mn-ea"/>
                <a:cs typeface="+mn-cs"/>
                <a:sym typeface="Calibri"/>
              </a:rPr>
              <a:t>ssues</a:t>
            </a:r>
          </a:p>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Prone to hallucinations</a:t>
            </a:r>
          </a:p>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Bias in training data</a:t>
            </a:r>
          </a:p>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Limited to text-based interactions</a:t>
            </a:r>
          </a:p>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Trained on limited data</a:t>
            </a:r>
          </a:p>
        </p:txBody>
      </p:sp>
    </p:spTree>
    <p:extLst>
      <p:ext uri="{BB962C8B-B14F-4D97-AF65-F5344CB8AC3E}">
        <p14:creationId xmlns:p14="http://schemas.microsoft.com/office/powerpoint/2010/main" val="3483009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3000" dirty="0"/>
              <a:t>Summary</a:t>
            </a:r>
            <a:endParaRPr sz="3000" dirty="0"/>
          </a:p>
        </p:txBody>
      </p:sp>
      <p:sp>
        <p:nvSpPr>
          <p:cNvPr id="2" name="TextBox 2">
            <a:extLst>
              <a:ext uri="{FF2B5EF4-FFF2-40B4-BE49-F238E27FC236}">
                <a16:creationId xmlns:a16="http://schemas.microsoft.com/office/drawing/2014/main" id="{23D1B27F-DA19-B367-87B9-EA2798FA1640}"/>
              </a:ext>
            </a:extLst>
          </p:cNvPr>
          <p:cNvSpPr txBox="1"/>
          <p:nvPr/>
        </p:nvSpPr>
        <p:spPr>
          <a:xfrm>
            <a:off x="452910" y="2050576"/>
            <a:ext cx="8597030" cy="2756848"/>
          </a:xfrm>
          <a:prstGeom prst="rect">
            <a:avLst/>
          </a:prstGeom>
        </p:spPr>
        <p:txBody>
          <a:bodyPr spcFirstLastPara="1" vert="horz" lIns="91440" tIns="45720" rIns="91440" bIns="45720" rtlCol="0" anchorCtr="0">
            <a:noAutofit/>
          </a:bodyPr>
          <a:lstStyle/>
          <a:p>
            <a:pPr marL="457200" indent="-228600">
              <a:lnSpc>
                <a:spcPct val="160000"/>
              </a:lnSpc>
              <a:buClr>
                <a:schemeClr val="dk1"/>
              </a:buClr>
              <a:buSzPct val="130000"/>
              <a:buFont typeface="Arial" panose="020B0604020202020204" pitchFamily="34" charset="0"/>
              <a:buChar char="•"/>
            </a:pPr>
            <a:r>
              <a:rPr lang="en-US" sz="2000" dirty="0">
                <a:solidFill>
                  <a:schemeClr val="tx1">
                    <a:lumMod val="85000"/>
                    <a:lumOff val="15000"/>
                  </a:schemeClr>
                </a:solidFill>
              </a:rPr>
              <a:t>Understood Generative AI and Large Language Models</a:t>
            </a:r>
          </a:p>
          <a:p>
            <a:pPr marL="457200" indent="-228600">
              <a:lnSpc>
                <a:spcPct val="160000"/>
              </a:lnSpc>
              <a:buClr>
                <a:schemeClr val="dk1"/>
              </a:buClr>
              <a:buSzPct val="130000"/>
              <a:buFont typeface="Arial" panose="020B0604020202020204" pitchFamily="34" charset="0"/>
              <a:buChar char="•"/>
            </a:pPr>
            <a:r>
              <a:rPr lang="en-US" sz="2000" dirty="0">
                <a:solidFill>
                  <a:schemeClr val="tx1">
                    <a:lumMod val="85000"/>
                    <a:lumOff val="15000"/>
                  </a:schemeClr>
                </a:solidFill>
              </a:rPr>
              <a:t>Understood Transformer architecture which is the foundation of LLMs</a:t>
            </a:r>
            <a:endParaRPr lang="en-IN" sz="2000" dirty="0">
              <a:solidFill>
                <a:schemeClr val="tx1">
                  <a:lumMod val="85000"/>
                  <a:lumOff val="15000"/>
                </a:schemeClr>
              </a:solidFill>
            </a:endParaRPr>
          </a:p>
          <a:p>
            <a:pPr marL="457200" indent="-228600">
              <a:lnSpc>
                <a:spcPct val="160000"/>
              </a:lnSpc>
              <a:buClr>
                <a:schemeClr val="dk1"/>
              </a:buClr>
              <a:buSzPct val="130000"/>
              <a:buFont typeface="Arial" panose="020B0604020202020204" pitchFamily="34" charset="0"/>
              <a:buChar char="•"/>
            </a:pPr>
            <a:r>
              <a:rPr lang="en-US" sz="2000" dirty="0">
                <a:solidFill>
                  <a:schemeClr val="tx1">
                    <a:lumMod val="85000"/>
                    <a:lumOff val="15000"/>
                  </a:schemeClr>
                </a:solidFill>
              </a:rPr>
              <a:t>Understood how ChatGPT is revolutionizing industries &amp; supercharging research</a:t>
            </a:r>
          </a:p>
          <a:p>
            <a:pPr marL="457200" indent="-228600">
              <a:lnSpc>
                <a:spcPct val="160000"/>
              </a:lnSpc>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Understood the emerging Trends &amp; innovations in GPT and language </a:t>
            </a:r>
            <a:r>
              <a:rPr lang="en-US" sz="2000" kern="1200" dirty="0">
                <a:solidFill>
                  <a:schemeClr val="tx1"/>
                </a:solidFill>
                <a:latin typeface="+mn-lt"/>
                <a:ea typeface="+mn-ea"/>
                <a:cs typeface="+mn-cs"/>
                <a:sym typeface="Calibri"/>
              </a:rPr>
              <a:t>g</a:t>
            </a:r>
            <a:r>
              <a:rPr lang="en-US" sz="2000" b="0" i="0" u="none" strike="noStrike" kern="1200" cap="none" dirty="0">
                <a:solidFill>
                  <a:schemeClr val="tx1"/>
                </a:solidFill>
                <a:latin typeface="+mn-lt"/>
                <a:ea typeface="+mn-ea"/>
                <a:cs typeface="+mn-cs"/>
                <a:sym typeface="Calibri"/>
              </a:rPr>
              <a:t>eneration</a:t>
            </a:r>
          </a:p>
          <a:p>
            <a:pPr marL="457200" indent="-228600">
              <a:lnSpc>
                <a:spcPct val="160000"/>
              </a:lnSpc>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Learnt how to develop our own custom chatbot using Open AI’s APIs</a:t>
            </a:r>
          </a:p>
          <a:p>
            <a:pPr marL="457200" indent="-228600">
              <a:lnSpc>
                <a:spcPct val="160000"/>
              </a:lnSpc>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Understood  the </a:t>
            </a:r>
            <a:r>
              <a:rPr lang="en-US" sz="2000" b="0" i="0" u="none" strike="noStrike" kern="1200" cap="none" dirty="0">
                <a:solidFill>
                  <a:schemeClr val="tx1">
                    <a:lumMod val="85000"/>
                    <a:lumOff val="15000"/>
                  </a:schemeClr>
                </a:solidFill>
                <a:latin typeface="+mn-lt"/>
                <a:ea typeface="+mn-ea"/>
                <a:cs typeface="+mn-cs"/>
                <a:sym typeface="Calibri"/>
              </a:rPr>
              <a:t>i</a:t>
            </a:r>
            <a:r>
              <a:rPr lang="en-US" sz="2000" dirty="0">
                <a:solidFill>
                  <a:schemeClr val="tx1">
                    <a:lumMod val="85000"/>
                    <a:lumOff val="15000"/>
                  </a:schemeClr>
                </a:solidFill>
              </a:rPr>
              <a:t>mplications and challenges of advanced language models</a:t>
            </a:r>
            <a:endParaRPr lang="en-US" sz="2000" b="0" i="0" u="none" strike="noStrike" kern="1200" cap="none" dirty="0">
              <a:solidFill>
                <a:schemeClr val="tx1"/>
              </a:solidFill>
              <a:latin typeface="+mn-lt"/>
              <a:ea typeface="+mn-ea"/>
              <a:cs typeface="+mn-cs"/>
              <a:sym typeface="Calibri"/>
            </a:endParaRPr>
          </a:p>
        </p:txBody>
      </p:sp>
      <p:pic>
        <p:nvPicPr>
          <p:cNvPr id="4" name="Graphic 3" descr="Boardroom with solid fill">
            <a:extLst>
              <a:ext uri="{FF2B5EF4-FFF2-40B4-BE49-F238E27FC236}">
                <a16:creationId xmlns:a16="http://schemas.microsoft.com/office/drawing/2014/main" id="{8D905117-4F0C-7420-852B-62DF1B91DF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3630" y="2290430"/>
            <a:ext cx="2277140" cy="2277140"/>
          </a:xfrm>
          <a:prstGeom prst="rect">
            <a:avLst/>
          </a:prstGeom>
        </p:spPr>
      </p:pic>
      <p:sp>
        <p:nvSpPr>
          <p:cNvPr id="3" name="TextBox 2">
            <a:extLst>
              <a:ext uri="{FF2B5EF4-FFF2-40B4-BE49-F238E27FC236}">
                <a16:creationId xmlns:a16="http://schemas.microsoft.com/office/drawing/2014/main" id="{33DB9B3C-B4F2-1115-D6A7-527BDADFF06C}"/>
              </a:ext>
            </a:extLst>
          </p:cNvPr>
          <p:cNvSpPr txBox="1"/>
          <p:nvPr/>
        </p:nvSpPr>
        <p:spPr>
          <a:xfrm>
            <a:off x="452910" y="1403971"/>
            <a:ext cx="4423144" cy="461665"/>
          </a:xfrm>
          <a:prstGeom prst="rect">
            <a:avLst/>
          </a:prstGeom>
          <a:noFill/>
        </p:spPr>
        <p:txBody>
          <a:bodyPr wrap="square" rtlCol="0">
            <a:spAutoFit/>
          </a:bodyPr>
          <a:lstStyle/>
          <a:p>
            <a:r>
              <a:rPr lang="en-IN" sz="2400" b="1" dirty="0">
                <a:solidFill>
                  <a:srgbClr val="E72D3F"/>
                </a:solidFill>
              </a:rPr>
              <a:t>In this webinar, we:</a:t>
            </a:r>
          </a:p>
        </p:txBody>
      </p:sp>
    </p:spTree>
    <p:extLst>
      <p:ext uri="{BB962C8B-B14F-4D97-AF65-F5344CB8AC3E}">
        <p14:creationId xmlns:p14="http://schemas.microsoft.com/office/powerpoint/2010/main" val="2592759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24</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6" y="2328600"/>
            <a:ext cx="3646200" cy="1758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a:solidFill>
                  <a:srgbClr val="F5333F"/>
                </a:solidFill>
                <a:latin typeface="Lato Black"/>
                <a:ea typeface="Lato Black"/>
                <a:cs typeface="Lato Black"/>
                <a:sym typeface="Lato Black"/>
              </a:rPr>
              <a:t>Questions and Answers</a:t>
            </a:r>
            <a:endParaRPr sz="4400" b="0" i="0" u="none" strike="noStrike" cap="none">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A08ECD5A-C0B5-F9C4-78B6-A9F535299645}"/>
              </a:ext>
            </a:extLst>
          </p:cNvPr>
          <p:cNvSpPr txBox="1"/>
          <p:nvPr/>
        </p:nvSpPr>
        <p:spPr>
          <a:xfrm>
            <a:off x="320510" y="5555696"/>
            <a:ext cx="4675813" cy="584775"/>
          </a:xfrm>
          <a:prstGeom prst="rect">
            <a:avLst/>
          </a:prstGeom>
          <a:noFill/>
        </p:spPr>
        <p:txBody>
          <a:bodyPr wrap="square">
            <a:spAutoFit/>
          </a:bodyPr>
          <a:lstStyle/>
          <a:p>
            <a:r>
              <a:rPr lang="en-IN" sz="1800" b="1" dirty="0">
                <a:solidFill>
                  <a:srgbClr val="E72D3F"/>
                </a:solidFill>
              </a:rPr>
              <a:t>Feel free to contact me:</a:t>
            </a:r>
          </a:p>
          <a:p>
            <a:r>
              <a:rPr lang="en-IN" dirty="0"/>
              <a:t>  </a:t>
            </a:r>
          </a:p>
        </p:txBody>
      </p:sp>
      <p:pic>
        <p:nvPicPr>
          <p:cNvPr id="4" name="Graphic 3" descr="Envelope with solid fill">
            <a:extLst>
              <a:ext uri="{FF2B5EF4-FFF2-40B4-BE49-F238E27FC236}">
                <a16:creationId xmlns:a16="http://schemas.microsoft.com/office/drawing/2014/main" id="{19E7E8BC-F3E7-26DD-D9D5-4E44F44599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167" y="5993097"/>
            <a:ext cx="512135" cy="512135"/>
          </a:xfrm>
          <a:prstGeom prst="rect">
            <a:avLst/>
          </a:prstGeom>
        </p:spPr>
      </p:pic>
      <p:pic>
        <p:nvPicPr>
          <p:cNvPr id="8194" name="Picture 2" descr="Linkedin Logo -Logo Brands For Free HD 3D">
            <a:extLst>
              <a:ext uri="{FF2B5EF4-FFF2-40B4-BE49-F238E27FC236}">
                <a16:creationId xmlns:a16="http://schemas.microsoft.com/office/drawing/2014/main" id="{D08EDBBA-7786-3B1D-19B2-960DB5E155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2183" y="6102404"/>
            <a:ext cx="340037" cy="3400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E32738-607B-5C12-BFC6-914392FF0FA9}"/>
              </a:ext>
            </a:extLst>
          </p:cNvPr>
          <p:cNvSpPr txBox="1"/>
          <p:nvPr/>
        </p:nvSpPr>
        <p:spPr>
          <a:xfrm>
            <a:off x="1049660" y="6097751"/>
            <a:ext cx="3217515" cy="338554"/>
          </a:xfrm>
          <a:prstGeom prst="rect">
            <a:avLst/>
          </a:prstGeom>
          <a:noFill/>
        </p:spPr>
        <p:txBody>
          <a:bodyPr wrap="square">
            <a:spAutoFit/>
          </a:bodyPr>
          <a:lstStyle/>
          <a:p>
            <a:r>
              <a:rPr lang="en-IN" sz="1600" dirty="0">
                <a:hlinkClick r:id="rId8"/>
              </a:rPr>
              <a:t>arsalan.anwar.7777@gmail.com</a:t>
            </a:r>
            <a:r>
              <a:rPr lang="en-IN" sz="1600" dirty="0"/>
              <a:t> </a:t>
            </a:r>
          </a:p>
        </p:txBody>
      </p:sp>
      <p:sp>
        <p:nvSpPr>
          <p:cNvPr id="8" name="TextBox 7">
            <a:extLst>
              <a:ext uri="{FF2B5EF4-FFF2-40B4-BE49-F238E27FC236}">
                <a16:creationId xmlns:a16="http://schemas.microsoft.com/office/drawing/2014/main" id="{63D64A84-9F43-3882-9596-08E96B4ED66B}"/>
              </a:ext>
            </a:extLst>
          </p:cNvPr>
          <p:cNvSpPr txBox="1"/>
          <p:nvPr/>
        </p:nvSpPr>
        <p:spPr>
          <a:xfrm>
            <a:off x="5191960" y="6096733"/>
            <a:ext cx="4675813" cy="338554"/>
          </a:xfrm>
          <a:prstGeom prst="rect">
            <a:avLst/>
          </a:prstGeom>
          <a:noFill/>
        </p:spPr>
        <p:txBody>
          <a:bodyPr wrap="square">
            <a:spAutoFit/>
          </a:bodyPr>
          <a:lstStyle/>
          <a:p>
            <a:r>
              <a:rPr lang="en-IN" sz="1600" dirty="0">
                <a:hlinkClick r:id="rId9"/>
              </a:rPr>
              <a:t>https://www.linkedin.com/in/arsalan-anwar-ai/</a:t>
            </a:r>
            <a:r>
              <a:rPr lang="en-IN" sz="1600" dirty="0"/>
              <a:t>  </a:t>
            </a:r>
          </a:p>
        </p:txBody>
      </p:sp>
    </p:spTree>
    <p:extLst>
      <p:ext uri="{BB962C8B-B14F-4D97-AF65-F5344CB8AC3E}">
        <p14:creationId xmlns:p14="http://schemas.microsoft.com/office/powerpoint/2010/main" val="217205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3</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3" name="Google Shape;122;gf7f0e1e4c9_0_12">
            <a:extLst>
              <a:ext uri="{FF2B5EF4-FFF2-40B4-BE49-F238E27FC236}">
                <a16:creationId xmlns:a16="http://schemas.microsoft.com/office/drawing/2014/main" id="{D3353445-31BF-154E-9E75-D1A467D1FC5E}"/>
              </a:ext>
            </a:extLst>
          </p:cNvPr>
          <p:cNvSpPr txBox="1">
            <a:spLocks/>
          </p:cNvSpPr>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3</a:t>
            </a:fld>
            <a:endParaRPr lang="en-US" dirty="0"/>
          </a:p>
        </p:txBody>
      </p:sp>
      <p:pic>
        <p:nvPicPr>
          <p:cNvPr id="9" name="Picture 8">
            <a:extLst>
              <a:ext uri="{FF2B5EF4-FFF2-40B4-BE49-F238E27FC236}">
                <a16:creationId xmlns:a16="http://schemas.microsoft.com/office/drawing/2014/main" id="{42E06B79-A324-B5F3-D48E-51908BF34341}"/>
              </a:ext>
            </a:extLst>
          </p:cNvPr>
          <p:cNvPicPr>
            <a:picLocks noChangeAspect="1"/>
          </p:cNvPicPr>
          <p:nvPr/>
        </p:nvPicPr>
        <p:blipFill>
          <a:blip r:embed="rId5"/>
          <a:stretch>
            <a:fillRect/>
          </a:stretch>
        </p:blipFill>
        <p:spPr>
          <a:xfrm rot="21130596">
            <a:off x="214918" y="185359"/>
            <a:ext cx="6381955" cy="1077017"/>
          </a:xfrm>
          <a:prstGeom prst="rect">
            <a:avLst/>
          </a:prstGeom>
        </p:spPr>
      </p:pic>
      <p:pic>
        <p:nvPicPr>
          <p:cNvPr id="13" name="Picture 12">
            <a:extLst>
              <a:ext uri="{FF2B5EF4-FFF2-40B4-BE49-F238E27FC236}">
                <a16:creationId xmlns:a16="http://schemas.microsoft.com/office/drawing/2014/main" id="{17F5ACFF-EA80-A733-9929-BDCDD7DDFE04}"/>
              </a:ext>
            </a:extLst>
          </p:cNvPr>
          <p:cNvPicPr>
            <a:picLocks noChangeAspect="1"/>
          </p:cNvPicPr>
          <p:nvPr/>
        </p:nvPicPr>
        <p:blipFill>
          <a:blip r:embed="rId6"/>
          <a:stretch>
            <a:fillRect/>
          </a:stretch>
        </p:blipFill>
        <p:spPr>
          <a:xfrm>
            <a:off x="275479" y="5457786"/>
            <a:ext cx="6485565" cy="1080928"/>
          </a:xfrm>
          <a:prstGeom prst="rect">
            <a:avLst/>
          </a:prstGeom>
        </p:spPr>
      </p:pic>
      <p:pic>
        <p:nvPicPr>
          <p:cNvPr id="17" name="Picture 16">
            <a:extLst>
              <a:ext uri="{FF2B5EF4-FFF2-40B4-BE49-F238E27FC236}">
                <a16:creationId xmlns:a16="http://schemas.microsoft.com/office/drawing/2014/main" id="{96646B6A-C2B2-0AF6-959A-9EA97993F82E}"/>
              </a:ext>
            </a:extLst>
          </p:cNvPr>
          <p:cNvPicPr>
            <a:picLocks noChangeAspect="1"/>
          </p:cNvPicPr>
          <p:nvPr/>
        </p:nvPicPr>
        <p:blipFill>
          <a:blip r:embed="rId7"/>
          <a:stretch>
            <a:fillRect/>
          </a:stretch>
        </p:blipFill>
        <p:spPr>
          <a:xfrm rot="21085362">
            <a:off x="209831" y="2411648"/>
            <a:ext cx="6485566" cy="1066538"/>
          </a:xfrm>
          <a:prstGeom prst="rect">
            <a:avLst/>
          </a:prstGeom>
        </p:spPr>
      </p:pic>
      <p:pic>
        <p:nvPicPr>
          <p:cNvPr id="7" name="Picture 6">
            <a:extLst>
              <a:ext uri="{FF2B5EF4-FFF2-40B4-BE49-F238E27FC236}">
                <a16:creationId xmlns:a16="http://schemas.microsoft.com/office/drawing/2014/main" id="{970E299F-29B8-9C56-8203-739532F62AFA}"/>
              </a:ext>
            </a:extLst>
          </p:cNvPr>
          <p:cNvPicPr>
            <a:picLocks noChangeAspect="1"/>
          </p:cNvPicPr>
          <p:nvPr/>
        </p:nvPicPr>
        <p:blipFill>
          <a:blip r:embed="rId8"/>
          <a:stretch>
            <a:fillRect/>
          </a:stretch>
        </p:blipFill>
        <p:spPr>
          <a:xfrm rot="209652">
            <a:off x="5673516" y="817263"/>
            <a:ext cx="5402115" cy="1077017"/>
          </a:xfrm>
          <a:prstGeom prst="rect">
            <a:avLst/>
          </a:prstGeom>
        </p:spPr>
      </p:pic>
      <p:pic>
        <p:nvPicPr>
          <p:cNvPr id="5" name="Picture 4">
            <a:extLst>
              <a:ext uri="{FF2B5EF4-FFF2-40B4-BE49-F238E27FC236}">
                <a16:creationId xmlns:a16="http://schemas.microsoft.com/office/drawing/2014/main" id="{10D3056F-9203-2B0F-EB48-3956B545D1D5}"/>
              </a:ext>
            </a:extLst>
          </p:cNvPr>
          <p:cNvPicPr>
            <a:picLocks noChangeAspect="1"/>
          </p:cNvPicPr>
          <p:nvPr/>
        </p:nvPicPr>
        <p:blipFill>
          <a:blip r:embed="rId9"/>
          <a:stretch>
            <a:fillRect/>
          </a:stretch>
        </p:blipFill>
        <p:spPr>
          <a:xfrm rot="248081">
            <a:off x="2838463" y="3535328"/>
            <a:ext cx="6515074" cy="1055114"/>
          </a:xfrm>
          <a:prstGeom prst="rect">
            <a:avLst/>
          </a:prstGeom>
        </p:spPr>
      </p:pic>
      <p:pic>
        <p:nvPicPr>
          <p:cNvPr id="19" name="Picture 18">
            <a:extLst>
              <a:ext uri="{FF2B5EF4-FFF2-40B4-BE49-F238E27FC236}">
                <a16:creationId xmlns:a16="http://schemas.microsoft.com/office/drawing/2014/main" id="{70B8B22C-6629-CF3E-6BE3-981F1AD241FA}"/>
              </a:ext>
            </a:extLst>
          </p:cNvPr>
          <p:cNvPicPr>
            <a:picLocks noChangeAspect="1"/>
          </p:cNvPicPr>
          <p:nvPr/>
        </p:nvPicPr>
        <p:blipFill>
          <a:blip r:embed="rId10"/>
          <a:stretch>
            <a:fillRect/>
          </a:stretch>
        </p:blipFill>
        <p:spPr>
          <a:xfrm rot="20967900">
            <a:off x="5596196" y="2819311"/>
            <a:ext cx="6048127" cy="1005671"/>
          </a:xfrm>
          <a:prstGeom prst="rect">
            <a:avLst/>
          </a:prstGeom>
        </p:spPr>
      </p:pic>
      <p:pic>
        <p:nvPicPr>
          <p:cNvPr id="11" name="Picture 10">
            <a:extLst>
              <a:ext uri="{FF2B5EF4-FFF2-40B4-BE49-F238E27FC236}">
                <a16:creationId xmlns:a16="http://schemas.microsoft.com/office/drawing/2014/main" id="{44F07631-C675-F0E5-45EF-8499FBAFC35E}"/>
              </a:ext>
            </a:extLst>
          </p:cNvPr>
          <p:cNvPicPr>
            <a:picLocks noChangeAspect="1"/>
          </p:cNvPicPr>
          <p:nvPr/>
        </p:nvPicPr>
        <p:blipFill>
          <a:blip r:embed="rId11"/>
          <a:stretch>
            <a:fillRect/>
          </a:stretch>
        </p:blipFill>
        <p:spPr>
          <a:xfrm rot="222751">
            <a:off x="2250597" y="1607039"/>
            <a:ext cx="6319909" cy="1077814"/>
          </a:xfrm>
          <a:prstGeom prst="rect">
            <a:avLst/>
          </a:prstGeom>
        </p:spPr>
      </p:pic>
      <p:pic>
        <p:nvPicPr>
          <p:cNvPr id="21" name="Picture 20">
            <a:extLst>
              <a:ext uri="{FF2B5EF4-FFF2-40B4-BE49-F238E27FC236}">
                <a16:creationId xmlns:a16="http://schemas.microsoft.com/office/drawing/2014/main" id="{0234CC33-773D-6D27-D3F7-9719A2294030}"/>
              </a:ext>
            </a:extLst>
          </p:cNvPr>
          <p:cNvPicPr>
            <a:picLocks noChangeAspect="1"/>
          </p:cNvPicPr>
          <p:nvPr/>
        </p:nvPicPr>
        <p:blipFill>
          <a:blip r:embed="rId12"/>
          <a:stretch>
            <a:fillRect/>
          </a:stretch>
        </p:blipFill>
        <p:spPr>
          <a:xfrm rot="361092">
            <a:off x="726453" y="4479773"/>
            <a:ext cx="5996763" cy="1036824"/>
          </a:xfrm>
          <a:prstGeom prst="rect">
            <a:avLst/>
          </a:prstGeom>
        </p:spPr>
      </p:pic>
      <p:pic>
        <p:nvPicPr>
          <p:cNvPr id="15" name="Picture 14">
            <a:extLst>
              <a:ext uri="{FF2B5EF4-FFF2-40B4-BE49-F238E27FC236}">
                <a16:creationId xmlns:a16="http://schemas.microsoft.com/office/drawing/2014/main" id="{990731CC-DC05-2356-DF39-C4868F6E9590}"/>
              </a:ext>
            </a:extLst>
          </p:cNvPr>
          <p:cNvPicPr>
            <a:picLocks noChangeAspect="1"/>
          </p:cNvPicPr>
          <p:nvPr/>
        </p:nvPicPr>
        <p:blipFill>
          <a:blip r:embed="rId13"/>
          <a:stretch>
            <a:fillRect/>
          </a:stretch>
        </p:blipFill>
        <p:spPr>
          <a:xfrm rot="21211678">
            <a:off x="5935593" y="5191815"/>
            <a:ext cx="5931528" cy="9971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dirty="0"/>
              <a:t>Agenda</a:t>
            </a:r>
            <a:endParaRPr sz="3000" dirty="0"/>
          </a:p>
        </p:txBody>
      </p:sp>
      <p:sp>
        <p:nvSpPr>
          <p:cNvPr id="4" name="Flowchart: Terminator 3">
            <a:extLst>
              <a:ext uri="{FF2B5EF4-FFF2-40B4-BE49-F238E27FC236}">
                <a16:creationId xmlns:a16="http://schemas.microsoft.com/office/drawing/2014/main" id="{EF1BCE96-6C49-75A8-8914-5AE639901791}"/>
              </a:ext>
            </a:extLst>
          </p:cNvPr>
          <p:cNvSpPr/>
          <p:nvPr/>
        </p:nvSpPr>
        <p:spPr>
          <a:xfrm>
            <a:off x="3382478" y="1176568"/>
            <a:ext cx="6932776"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85000"/>
                    <a:lumOff val="15000"/>
                  </a:schemeClr>
                </a:solidFill>
              </a:rPr>
              <a:t>Understanding </a:t>
            </a:r>
            <a:r>
              <a:rPr lang="en-US" sz="1600" dirty="0" err="1">
                <a:solidFill>
                  <a:schemeClr val="tx1">
                    <a:lumMod val="85000"/>
                    <a:lumOff val="15000"/>
                  </a:schemeClr>
                </a:solidFill>
              </a:rPr>
              <a:t>GenAI</a:t>
            </a:r>
            <a:r>
              <a:rPr lang="en-US" sz="1600" dirty="0">
                <a:solidFill>
                  <a:schemeClr val="tx1">
                    <a:lumMod val="85000"/>
                    <a:lumOff val="15000"/>
                  </a:schemeClr>
                </a:solidFill>
              </a:rPr>
              <a:t> and Large Language Models</a:t>
            </a:r>
            <a:endParaRPr lang="en-US" sz="1600" b="0" i="0" u="none" strike="noStrike" cap="none" dirty="0">
              <a:solidFill>
                <a:schemeClr val="tx1">
                  <a:lumMod val="85000"/>
                  <a:lumOff val="15000"/>
                </a:schemeClr>
              </a:solidFill>
              <a:latin typeface="Arial"/>
              <a:ea typeface="Arial"/>
              <a:cs typeface="Arial"/>
              <a:sym typeface="Arial"/>
            </a:endParaRPr>
          </a:p>
        </p:txBody>
      </p:sp>
      <p:sp>
        <p:nvSpPr>
          <p:cNvPr id="5" name="Oval 4">
            <a:extLst>
              <a:ext uri="{FF2B5EF4-FFF2-40B4-BE49-F238E27FC236}">
                <a16:creationId xmlns:a16="http://schemas.microsoft.com/office/drawing/2014/main" id="{2BD2218D-7A5C-65C5-3BB2-3EF7A17CF71E}"/>
              </a:ext>
            </a:extLst>
          </p:cNvPr>
          <p:cNvSpPr/>
          <p:nvPr/>
        </p:nvSpPr>
        <p:spPr>
          <a:xfrm>
            <a:off x="2804845" y="1176568"/>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Terminator 5">
            <a:extLst>
              <a:ext uri="{FF2B5EF4-FFF2-40B4-BE49-F238E27FC236}">
                <a16:creationId xmlns:a16="http://schemas.microsoft.com/office/drawing/2014/main" id="{3478E50C-657A-8BA6-5197-AE52A06F9C89}"/>
              </a:ext>
            </a:extLst>
          </p:cNvPr>
          <p:cNvSpPr/>
          <p:nvPr/>
        </p:nvSpPr>
        <p:spPr>
          <a:xfrm>
            <a:off x="4289707" y="2123523"/>
            <a:ext cx="6806994"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85000"/>
                    <a:lumOff val="15000"/>
                  </a:schemeClr>
                </a:solidFill>
              </a:rPr>
              <a:t>Transformer Architecture: Foundation of LLMs</a:t>
            </a:r>
            <a:endParaRPr lang="en-IN" sz="1600" dirty="0">
              <a:solidFill>
                <a:schemeClr val="tx1">
                  <a:lumMod val="85000"/>
                  <a:lumOff val="15000"/>
                </a:schemeClr>
              </a:solidFill>
            </a:endParaRPr>
          </a:p>
        </p:txBody>
      </p:sp>
      <p:sp>
        <p:nvSpPr>
          <p:cNvPr id="8" name="Flowchart: Terminator 7">
            <a:extLst>
              <a:ext uri="{FF2B5EF4-FFF2-40B4-BE49-F238E27FC236}">
                <a16:creationId xmlns:a16="http://schemas.microsoft.com/office/drawing/2014/main" id="{0E85B1FB-8B7E-2B27-A869-9C5760CE595F}"/>
              </a:ext>
            </a:extLst>
          </p:cNvPr>
          <p:cNvSpPr/>
          <p:nvPr/>
        </p:nvSpPr>
        <p:spPr>
          <a:xfrm>
            <a:off x="4700913" y="3070478"/>
            <a:ext cx="7043301"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85000"/>
                    <a:lumOff val="15000"/>
                  </a:schemeClr>
                </a:solidFill>
              </a:rPr>
              <a:t>How ChatGPT is revolutionizing industries &amp; supercharging research</a:t>
            </a:r>
          </a:p>
        </p:txBody>
      </p:sp>
      <p:sp>
        <p:nvSpPr>
          <p:cNvPr id="10" name="Flowchart: Terminator 9">
            <a:extLst>
              <a:ext uri="{FF2B5EF4-FFF2-40B4-BE49-F238E27FC236}">
                <a16:creationId xmlns:a16="http://schemas.microsoft.com/office/drawing/2014/main" id="{4C41642E-80D9-0F05-F77F-8D52C41D8668}"/>
              </a:ext>
            </a:extLst>
          </p:cNvPr>
          <p:cNvSpPr/>
          <p:nvPr/>
        </p:nvSpPr>
        <p:spPr>
          <a:xfrm>
            <a:off x="4782253" y="4030406"/>
            <a:ext cx="7043301"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85000"/>
                    <a:lumOff val="15000"/>
                  </a:schemeClr>
                </a:solidFill>
              </a:rPr>
              <a:t>Emerging Trends &amp; Innovations in GPT and Language Generation</a:t>
            </a:r>
          </a:p>
        </p:txBody>
      </p:sp>
      <p:sp>
        <p:nvSpPr>
          <p:cNvPr id="12" name="Flowchart: Terminator 11">
            <a:extLst>
              <a:ext uri="{FF2B5EF4-FFF2-40B4-BE49-F238E27FC236}">
                <a16:creationId xmlns:a16="http://schemas.microsoft.com/office/drawing/2014/main" id="{2C894285-06E6-02DF-ECCE-43F9541AEA8F}"/>
              </a:ext>
            </a:extLst>
          </p:cNvPr>
          <p:cNvSpPr/>
          <p:nvPr/>
        </p:nvSpPr>
        <p:spPr>
          <a:xfrm>
            <a:off x="4327702" y="5019795"/>
            <a:ext cx="6806995"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85000"/>
                    <a:lumOff val="15000"/>
                  </a:schemeClr>
                </a:solidFill>
              </a:rPr>
              <a:t>Integrate Open AI’s APIs to build our own custom Chatbot</a:t>
            </a:r>
          </a:p>
        </p:txBody>
      </p:sp>
      <p:sp>
        <p:nvSpPr>
          <p:cNvPr id="14" name="Flowchart: Terminator 13">
            <a:extLst>
              <a:ext uri="{FF2B5EF4-FFF2-40B4-BE49-F238E27FC236}">
                <a16:creationId xmlns:a16="http://schemas.microsoft.com/office/drawing/2014/main" id="{1B46CE15-6462-0176-CF0C-37056DA1ADAE}"/>
              </a:ext>
            </a:extLst>
          </p:cNvPr>
          <p:cNvSpPr/>
          <p:nvPr/>
        </p:nvSpPr>
        <p:spPr>
          <a:xfrm>
            <a:off x="3382478" y="5965213"/>
            <a:ext cx="6932776"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lumMod val="85000"/>
                    <a:lumOff val="15000"/>
                  </a:schemeClr>
                </a:solidFill>
              </a:rPr>
              <a:t>Implications and Challenges of Advanced Language Models</a:t>
            </a:r>
          </a:p>
        </p:txBody>
      </p:sp>
      <p:sp>
        <p:nvSpPr>
          <p:cNvPr id="18" name="Oval 17">
            <a:extLst>
              <a:ext uri="{FF2B5EF4-FFF2-40B4-BE49-F238E27FC236}">
                <a16:creationId xmlns:a16="http://schemas.microsoft.com/office/drawing/2014/main" id="{6185EDD1-CEE4-1805-33CD-CC68608222CB}"/>
              </a:ext>
            </a:extLst>
          </p:cNvPr>
          <p:cNvSpPr/>
          <p:nvPr/>
        </p:nvSpPr>
        <p:spPr>
          <a:xfrm>
            <a:off x="-548020" y="2440737"/>
            <a:ext cx="2941832" cy="2820623"/>
          </a:xfrm>
          <a:prstGeom prst="ellipse">
            <a:avLst/>
          </a:prstGeom>
          <a:solidFill>
            <a:schemeClr val="bg1"/>
          </a:solidFill>
          <a:ln w="76200">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Artificial Intelligence with solid fill">
            <a:extLst>
              <a:ext uri="{FF2B5EF4-FFF2-40B4-BE49-F238E27FC236}">
                <a16:creationId xmlns:a16="http://schemas.microsoft.com/office/drawing/2014/main" id="{69451832-CF48-6EB6-D3D9-D34BAD4B70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4438" y="1265182"/>
            <a:ext cx="457200" cy="457200"/>
          </a:xfrm>
          <a:prstGeom prst="rect">
            <a:avLst/>
          </a:prstGeom>
        </p:spPr>
      </p:pic>
      <p:sp>
        <p:nvSpPr>
          <p:cNvPr id="21" name="Oval 20">
            <a:extLst>
              <a:ext uri="{FF2B5EF4-FFF2-40B4-BE49-F238E27FC236}">
                <a16:creationId xmlns:a16="http://schemas.microsoft.com/office/drawing/2014/main" id="{4919DDD9-C5C8-7900-6A06-28813C0AB6E4}"/>
              </a:ext>
            </a:extLst>
          </p:cNvPr>
          <p:cNvSpPr/>
          <p:nvPr/>
        </p:nvSpPr>
        <p:spPr>
          <a:xfrm>
            <a:off x="4074121" y="3067746"/>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47FBF30A-A741-17AD-9DD4-C189A0E241B9}"/>
              </a:ext>
            </a:extLst>
          </p:cNvPr>
          <p:cNvSpPr/>
          <p:nvPr/>
        </p:nvSpPr>
        <p:spPr>
          <a:xfrm>
            <a:off x="4074121" y="4002626"/>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B9253EED-5052-436A-505E-4D9720C89109}"/>
              </a:ext>
            </a:extLst>
          </p:cNvPr>
          <p:cNvSpPr/>
          <p:nvPr/>
        </p:nvSpPr>
        <p:spPr>
          <a:xfrm>
            <a:off x="3700909" y="5027036"/>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824BB079-0501-3CC6-96D3-6048CAB73ED4}"/>
              </a:ext>
            </a:extLst>
          </p:cNvPr>
          <p:cNvSpPr/>
          <p:nvPr/>
        </p:nvSpPr>
        <p:spPr>
          <a:xfrm>
            <a:off x="3662914" y="2123523"/>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descr="Left Brain with solid fill">
            <a:extLst>
              <a:ext uri="{FF2B5EF4-FFF2-40B4-BE49-F238E27FC236}">
                <a16:creationId xmlns:a16="http://schemas.microsoft.com/office/drawing/2014/main" id="{7029FF10-8689-90A7-9C31-3A5A29AFFDF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68696" y="4094888"/>
            <a:ext cx="457200" cy="457200"/>
          </a:xfrm>
          <a:prstGeom prst="rect">
            <a:avLst/>
          </a:prstGeom>
        </p:spPr>
      </p:pic>
      <p:sp>
        <p:nvSpPr>
          <p:cNvPr id="29" name="Oval 28">
            <a:extLst>
              <a:ext uri="{FF2B5EF4-FFF2-40B4-BE49-F238E27FC236}">
                <a16:creationId xmlns:a16="http://schemas.microsoft.com/office/drawing/2014/main" id="{70325191-FD79-15ED-1D81-AFC086C2BD7C}"/>
              </a:ext>
            </a:extLst>
          </p:cNvPr>
          <p:cNvSpPr/>
          <p:nvPr/>
        </p:nvSpPr>
        <p:spPr>
          <a:xfrm>
            <a:off x="2804845" y="5965215"/>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Graphic 29" descr="Warning with solid fill">
            <a:extLst>
              <a:ext uri="{FF2B5EF4-FFF2-40B4-BE49-F238E27FC236}">
                <a16:creationId xmlns:a16="http://schemas.microsoft.com/office/drawing/2014/main" id="{4A05C6AE-432C-4FF7-8930-DB09D612030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74438" y="6053829"/>
            <a:ext cx="457200" cy="457200"/>
          </a:xfrm>
          <a:prstGeom prst="rect">
            <a:avLst/>
          </a:prstGeom>
        </p:spPr>
      </p:pic>
      <p:pic>
        <p:nvPicPr>
          <p:cNvPr id="31" name="Graphic 30" descr="Arrow circle with solid fill">
            <a:extLst>
              <a:ext uri="{FF2B5EF4-FFF2-40B4-BE49-F238E27FC236}">
                <a16:creationId xmlns:a16="http://schemas.microsoft.com/office/drawing/2014/main" id="{45A0247C-0D0F-BEDD-7BBE-A57B6A5401C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832507" y="2222383"/>
            <a:ext cx="457200" cy="457200"/>
          </a:xfrm>
          <a:prstGeom prst="rect">
            <a:avLst/>
          </a:prstGeom>
        </p:spPr>
      </p:pic>
      <p:pic>
        <p:nvPicPr>
          <p:cNvPr id="33" name="Graphic 32" descr="Call center with solid fill">
            <a:extLst>
              <a:ext uri="{FF2B5EF4-FFF2-40B4-BE49-F238E27FC236}">
                <a16:creationId xmlns:a16="http://schemas.microsoft.com/office/drawing/2014/main" id="{79DEFB4B-5395-34E4-956D-C6E6CFE89F3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858217" y="5108409"/>
            <a:ext cx="457200" cy="457200"/>
          </a:xfrm>
          <a:prstGeom prst="rect">
            <a:avLst/>
          </a:prstGeom>
        </p:spPr>
      </p:pic>
      <p:pic>
        <p:nvPicPr>
          <p:cNvPr id="3076" name="Picture 4" descr="OpenAI Logo">
            <a:extLst>
              <a:ext uri="{FF2B5EF4-FFF2-40B4-BE49-F238E27FC236}">
                <a16:creationId xmlns:a16="http://schemas.microsoft.com/office/drawing/2014/main" id="{6166FAB8-E997-BF82-CBEE-8652691F713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68696" y="3209846"/>
            <a:ext cx="397319" cy="402799"/>
          </a:xfrm>
          <a:prstGeom prst="rect">
            <a:avLst/>
          </a:prstGeom>
          <a:noFill/>
          <a:extLst>
            <a:ext uri="{909E8E84-426E-40DD-AFC4-6F175D3DCCD1}">
              <a14:hiddenFill xmlns:a14="http://schemas.microsoft.com/office/drawing/2010/main">
                <a:solidFill>
                  <a:srgbClr val="FFFFFF"/>
                </a:solidFill>
              </a14:hiddenFill>
            </a:ext>
          </a:extLst>
        </p:spPr>
      </p:pic>
      <p:pic>
        <p:nvPicPr>
          <p:cNvPr id="37" name="Graphic 36" descr="Clipboard Checked with solid fill">
            <a:extLst>
              <a:ext uri="{FF2B5EF4-FFF2-40B4-BE49-F238E27FC236}">
                <a16:creationId xmlns:a16="http://schemas.microsoft.com/office/drawing/2014/main" id="{32BA7FF9-B051-1820-75B5-0262D314E8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6600" y="3139552"/>
            <a:ext cx="1412536" cy="1412536"/>
          </a:xfrm>
          <a:prstGeom prst="rect">
            <a:avLst/>
          </a:prstGeom>
        </p:spPr>
      </p:pic>
      <p:cxnSp>
        <p:nvCxnSpPr>
          <p:cNvPr id="42" name="Straight Connector 41">
            <a:extLst>
              <a:ext uri="{FF2B5EF4-FFF2-40B4-BE49-F238E27FC236}">
                <a16:creationId xmlns:a16="http://schemas.microsoft.com/office/drawing/2014/main" id="{C2E749AC-EF01-AE25-AC69-1BC5622A6AE9}"/>
              </a:ext>
            </a:extLst>
          </p:cNvPr>
          <p:cNvCxnSpPr>
            <a:cxnSpLocks/>
            <a:stCxn id="18" idx="0"/>
          </p:cNvCxnSpPr>
          <p:nvPr/>
        </p:nvCxnSpPr>
        <p:spPr>
          <a:xfrm flipV="1">
            <a:off x="922896" y="1493782"/>
            <a:ext cx="864807" cy="946955"/>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EE9C04A-3E99-D9E6-DD7F-132C4CA0D3D9}"/>
              </a:ext>
            </a:extLst>
          </p:cNvPr>
          <p:cNvCxnSpPr>
            <a:cxnSpLocks/>
            <a:stCxn id="18" idx="4"/>
          </p:cNvCxnSpPr>
          <p:nvPr/>
        </p:nvCxnSpPr>
        <p:spPr>
          <a:xfrm>
            <a:off x="922896" y="5261360"/>
            <a:ext cx="864806" cy="1021068"/>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CB062FFD-B0A3-AFE6-B0C3-BB1B85715897}"/>
              </a:ext>
            </a:extLst>
          </p:cNvPr>
          <p:cNvCxnSpPr>
            <a:endCxn id="5" idx="2"/>
          </p:cNvCxnSpPr>
          <p:nvPr/>
        </p:nvCxnSpPr>
        <p:spPr>
          <a:xfrm>
            <a:off x="1787703" y="1493782"/>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AD4CA8F-DF63-B365-CC5E-7772F67235AB}"/>
              </a:ext>
            </a:extLst>
          </p:cNvPr>
          <p:cNvCxnSpPr/>
          <p:nvPr/>
        </p:nvCxnSpPr>
        <p:spPr>
          <a:xfrm>
            <a:off x="1787702" y="6282428"/>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1A6AE763-0B56-4C35-0273-9DD4648F3D8D}"/>
              </a:ext>
            </a:extLst>
          </p:cNvPr>
          <p:cNvCxnSpPr/>
          <p:nvPr/>
        </p:nvCxnSpPr>
        <p:spPr>
          <a:xfrm>
            <a:off x="2652049" y="2450983"/>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DBE68D8B-39A3-E187-BF77-CC49031A0482}"/>
              </a:ext>
            </a:extLst>
          </p:cNvPr>
          <p:cNvCxnSpPr/>
          <p:nvPr/>
        </p:nvCxnSpPr>
        <p:spPr>
          <a:xfrm>
            <a:off x="3043965" y="3380287"/>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E18B7B9E-30A8-4653-982C-7F397821F2FF}"/>
              </a:ext>
            </a:extLst>
          </p:cNvPr>
          <p:cNvCxnSpPr/>
          <p:nvPr/>
        </p:nvCxnSpPr>
        <p:spPr>
          <a:xfrm>
            <a:off x="3038792" y="4326331"/>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F2D67E4A-F8F2-E4B2-7EC8-33F71AFD3CCD}"/>
              </a:ext>
            </a:extLst>
          </p:cNvPr>
          <p:cNvCxnSpPr/>
          <p:nvPr/>
        </p:nvCxnSpPr>
        <p:spPr>
          <a:xfrm>
            <a:off x="2671482" y="5322481"/>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B68BECF8-C22F-FC39-1123-67CFA2225C9A}"/>
              </a:ext>
            </a:extLst>
          </p:cNvPr>
          <p:cNvCxnSpPr>
            <a:cxnSpLocks/>
            <a:stCxn id="18" idx="7"/>
          </p:cNvCxnSpPr>
          <p:nvPr/>
        </p:nvCxnSpPr>
        <p:spPr>
          <a:xfrm flipV="1">
            <a:off x="1962991" y="2450983"/>
            <a:ext cx="689058" cy="402825"/>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9D3EC3A-4845-FB4E-8F18-F9C6414DEEBA}"/>
              </a:ext>
            </a:extLst>
          </p:cNvPr>
          <p:cNvCxnSpPr>
            <a:cxnSpLocks/>
            <a:stCxn id="18" idx="5"/>
          </p:cNvCxnSpPr>
          <p:nvPr/>
        </p:nvCxnSpPr>
        <p:spPr>
          <a:xfrm>
            <a:off x="1962991" y="4848289"/>
            <a:ext cx="708491" cy="474192"/>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47012DB-A67F-8E59-6BF0-AB85D5FEDA73}"/>
              </a:ext>
            </a:extLst>
          </p:cNvPr>
          <p:cNvCxnSpPr>
            <a:cxnSpLocks/>
          </p:cNvCxnSpPr>
          <p:nvPr/>
        </p:nvCxnSpPr>
        <p:spPr>
          <a:xfrm>
            <a:off x="2367269" y="4204021"/>
            <a:ext cx="671523" cy="12231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CC6B136-EA17-FCC1-E7E3-BDBF27B6255D}"/>
              </a:ext>
            </a:extLst>
          </p:cNvPr>
          <p:cNvCxnSpPr>
            <a:cxnSpLocks/>
          </p:cNvCxnSpPr>
          <p:nvPr/>
        </p:nvCxnSpPr>
        <p:spPr>
          <a:xfrm flipV="1">
            <a:off x="2387693" y="3380717"/>
            <a:ext cx="658212" cy="147022"/>
          </a:xfrm>
          <a:prstGeom prst="line">
            <a:avLst/>
          </a:prstGeom>
        </p:spPr>
        <p:style>
          <a:lnRef idx="1">
            <a:schemeClr val="dk1"/>
          </a:lnRef>
          <a:fillRef idx="0">
            <a:schemeClr val="dk1"/>
          </a:fillRef>
          <a:effectRef idx="0">
            <a:schemeClr val="dk1"/>
          </a:effectRef>
          <a:fontRef idx="minor">
            <a:schemeClr val="tx1"/>
          </a:fontRef>
        </p:style>
      </p:cxnSp>
      <p:sp>
        <p:nvSpPr>
          <p:cNvPr id="76" name="Oval 75">
            <a:extLst>
              <a:ext uri="{FF2B5EF4-FFF2-40B4-BE49-F238E27FC236}">
                <a16:creationId xmlns:a16="http://schemas.microsoft.com/office/drawing/2014/main" id="{4B0E0530-FB92-CCE1-EF78-3E52D328CA12}"/>
              </a:ext>
            </a:extLst>
          </p:cNvPr>
          <p:cNvSpPr/>
          <p:nvPr/>
        </p:nvSpPr>
        <p:spPr>
          <a:xfrm>
            <a:off x="866495" y="2350121"/>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a:extLst>
              <a:ext uri="{FF2B5EF4-FFF2-40B4-BE49-F238E27FC236}">
                <a16:creationId xmlns:a16="http://schemas.microsoft.com/office/drawing/2014/main" id="{25BEE65D-3B7A-3549-D233-15ED029C499B}"/>
              </a:ext>
            </a:extLst>
          </p:cNvPr>
          <p:cNvSpPr/>
          <p:nvPr/>
        </p:nvSpPr>
        <p:spPr>
          <a:xfrm>
            <a:off x="1877360" y="2784106"/>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Oval 77">
            <a:extLst>
              <a:ext uri="{FF2B5EF4-FFF2-40B4-BE49-F238E27FC236}">
                <a16:creationId xmlns:a16="http://schemas.microsoft.com/office/drawing/2014/main" id="{B59D2E00-4B78-CA37-218B-459BF6C1D3D8}"/>
              </a:ext>
            </a:extLst>
          </p:cNvPr>
          <p:cNvSpPr/>
          <p:nvPr/>
        </p:nvSpPr>
        <p:spPr>
          <a:xfrm>
            <a:off x="2257449" y="3462044"/>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a:extLst>
              <a:ext uri="{FF2B5EF4-FFF2-40B4-BE49-F238E27FC236}">
                <a16:creationId xmlns:a16="http://schemas.microsoft.com/office/drawing/2014/main" id="{4729FBE1-9C16-229F-156A-6D1C998DB1E1}"/>
              </a:ext>
            </a:extLst>
          </p:cNvPr>
          <p:cNvSpPr/>
          <p:nvPr/>
        </p:nvSpPr>
        <p:spPr>
          <a:xfrm>
            <a:off x="2250729" y="4116415"/>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a:extLst>
              <a:ext uri="{FF2B5EF4-FFF2-40B4-BE49-F238E27FC236}">
                <a16:creationId xmlns:a16="http://schemas.microsoft.com/office/drawing/2014/main" id="{AFEC5442-0C11-F8AA-7453-482B962B4269}"/>
              </a:ext>
            </a:extLst>
          </p:cNvPr>
          <p:cNvSpPr/>
          <p:nvPr/>
        </p:nvSpPr>
        <p:spPr>
          <a:xfrm>
            <a:off x="1877360" y="4757673"/>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a:extLst>
              <a:ext uri="{FF2B5EF4-FFF2-40B4-BE49-F238E27FC236}">
                <a16:creationId xmlns:a16="http://schemas.microsoft.com/office/drawing/2014/main" id="{D9946E31-F2B7-5B25-E70D-6A1848EE3B20}"/>
              </a:ext>
            </a:extLst>
          </p:cNvPr>
          <p:cNvSpPr/>
          <p:nvPr/>
        </p:nvSpPr>
        <p:spPr>
          <a:xfrm>
            <a:off x="847933" y="5170744"/>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101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5</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Generative AI and Large Language Models (LLMs)</a:t>
            </a:r>
            <a:endParaRPr lang="en-US" sz="4400" b="0" i="0" u="none" strike="noStrike" cap="none" dirty="0">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8074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dirty="0"/>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dirty="0"/>
              <a:t>Understanding Generative AI and LLMs</a:t>
            </a:r>
            <a:endParaRPr sz="3000" dirty="0"/>
          </a:p>
        </p:txBody>
      </p:sp>
      <p:sp>
        <p:nvSpPr>
          <p:cNvPr id="4" name="TextBox 3">
            <a:extLst>
              <a:ext uri="{FF2B5EF4-FFF2-40B4-BE49-F238E27FC236}">
                <a16:creationId xmlns:a16="http://schemas.microsoft.com/office/drawing/2014/main" id="{E32CE502-A3D0-218B-8AAD-5CDFF56A4F0D}"/>
              </a:ext>
            </a:extLst>
          </p:cNvPr>
          <p:cNvSpPr txBox="1"/>
          <p:nvPr/>
        </p:nvSpPr>
        <p:spPr>
          <a:xfrm>
            <a:off x="399794" y="1483496"/>
            <a:ext cx="6711593" cy="483209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800" dirty="0">
                <a:solidFill>
                  <a:srgbClr val="E72D3F"/>
                </a:solidFill>
              </a:rPr>
              <a:t>Generative AI </a:t>
            </a:r>
            <a:r>
              <a:rPr lang="en-US" sz="1800" dirty="0"/>
              <a:t>is a type of artificial intelligence that can create new content, such as images, text, and audio, that did not exist before. </a:t>
            </a:r>
          </a:p>
          <a:p>
            <a:pPr marL="285750" indent="-285750">
              <a:spcAft>
                <a:spcPts val="600"/>
              </a:spcAft>
              <a:buFont typeface="Arial" panose="020B0604020202020204" pitchFamily="34" charset="0"/>
              <a:buChar char="•"/>
            </a:pPr>
            <a:r>
              <a:rPr lang="en-US" sz="1800" dirty="0"/>
              <a:t>Unlike other types of AI that rely on pre-existing data to make predictions or classifications, generative AI creates new content from scratch.</a:t>
            </a:r>
          </a:p>
          <a:p>
            <a:pPr marL="285750" indent="-285750">
              <a:spcAft>
                <a:spcPts val="600"/>
              </a:spcAft>
              <a:buFont typeface="Arial" panose="020B0604020202020204" pitchFamily="34" charset="0"/>
              <a:buChar char="•"/>
            </a:pPr>
            <a:r>
              <a:rPr lang="en-US" sz="1800" dirty="0"/>
              <a:t>A </a:t>
            </a:r>
            <a:r>
              <a:rPr lang="en-US" sz="1800" dirty="0">
                <a:solidFill>
                  <a:srgbClr val="E72D3F"/>
                </a:solidFill>
              </a:rPr>
              <a:t>large language model (LLM) </a:t>
            </a:r>
            <a:r>
              <a:rPr lang="en-US" sz="1800" dirty="0"/>
              <a:t>is a language model consisting of a neural network with many parameters (typically billions of weights or more), trained on large quantities of unlabeled text using self-supervised learning or semi-supervised learning.</a:t>
            </a:r>
          </a:p>
          <a:p>
            <a:pPr marL="285750" indent="-285750">
              <a:spcAft>
                <a:spcPts val="600"/>
              </a:spcAft>
              <a:buFont typeface="Arial" panose="020B0604020202020204" pitchFamily="34" charset="0"/>
              <a:buChar char="•"/>
            </a:pPr>
            <a:r>
              <a:rPr lang="en-US" sz="1800" dirty="0">
                <a:solidFill>
                  <a:srgbClr val="E72D3F"/>
                </a:solidFill>
              </a:rPr>
              <a:t>GPT</a:t>
            </a:r>
            <a:r>
              <a:rPr lang="en-US" sz="1800" dirty="0"/>
              <a:t> models are based on the </a:t>
            </a:r>
            <a:r>
              <a:rPr lang="en-US" sz="1800" dirty="0">
                <a:solidFill>
                  <a:srgbClr val="E72D3F"/>
                </a:solidFill>
              </a:rPr>
              <a:t>transformer</a:t>
            </a:r>
            <a:r>
              <a:rPr lang="en-US" sz="1800" dirty="0"/>
              <a:t> architecture, which is a neural network architecture that is particularly well-suited for natural language processing tasks. Transformer models work by learning to predict the next word in a sequence, given the previous words.</a:t>
            </a:r>
            <a:endParaRPr lang="en-IN" sz="1800" dirty="0"/>
          </a:p>
        </p:txBody>
      </p:sp>
      <p:pic>
        <p:nvPicPr>
          <p:cNvPr id="4098" name="Picture 2" descr="Generative Adversarial Network Architecture. [2] | Download Scientific ...">
            <a:extLst>
              <a:ext uri="{FF2B5EF4-FFF2-40B4-BE49-F238E27FC236}">
                <a16:creationId xmlns:a16="http://schemas.microsoft.com/office/drawing/2014/main" id="{FA94B8DE-F637-7C17-B35C-0B5564DF0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073" y="1222959"/>
            <a:ext cx="3899133" cy="21926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7954A1-52F9-C371-81B2-67752509D61B}"/>
              </a:ext>
            </a:extLst>
          </p:cNvPr>
          <p:cNvSpPr txBox="1"/>
          <p:nvPr/>
        </p:nvSpPr>
        <p:spPr>
          <a:xfrm>
            <a:off x="8480032" y="3374767"/>
            <a:ext cx="3004335" cy="584775"/>
          </a:xfrm>
          <a:prstGeom prst="rect">
            <a:avLst/>
          </a:prstGeom>
          <a:noFill/>
        </p:spPr>
        <p:txBody>
          <a:bodyPr wrap="square" rtlCol="0">
            <a:spAutoFit/>
          </a:bodyPr>
          <a:lstStyle/>
          <a:p>
            <a:pPr algn="ctr"/>
            <a:r>
              <a:rPr lang="en-IN" sz="1600" b="1" dirty="0">
                <a:solidFill>
                  <a:srgbClr val="E72D3F"/>
                </a:solidFill>
              </a:rPr>
              <a:t>Generative Adversarial Networks (GAN)</a:t>
            </a:r>
            <a:endParaRPr lang="en-IN" b="1" dirty="0">
              <a:solidFill>
                <a:srgbClr val="E72D3F"/>
              </a:solidFill>
            </a:endParaRPr>
          </a:p>
        </p:txBody>
      </p:sp>
      <p:sp>
        <p:nvSpPr>
          <p:cNvPr id="9" name="TextBox 8">
            <a:extLst>
              <a:ext uri="{FF2B5EF4-FFF2-40B4-BE49-F238E27FC236}">
                <a16:creationId xmlns:a16="http://schemas.microsoft.com/office/drawing/2014/main" id="{50042DC1-24AB-E457-E32E-9AB2EEFC0AFE}"/>
              </a:ext>
            </a:extLst>
          </p:cNvPr>
          <p:cNvSpPr txBox="1"/>
          <p:nvPr/>
        </p:nvSpPr>
        <p:spPr>
          <a:xfrm>
            <a:off x="8610600" y="5745130"/>
            <a:ext cx="3004335" cy="584775"/>
          </a:xfrm>
          <a:prstGeom prst="rect">
            <a:avLst/>
          </a:prstGeom>
          <a:noFill/>
        </p:spPr>
        <p:txBody>
          <a:bodyPr wrap="square" rtlCol="0">
            <a:spAutoFit/>
          </a:bodyPr>
          <a:lstStyle/>
          <a:p>
            <a:pPr algn="ctr"/>
            <a:r>
              <a:rPr lang="en-IN" sz="1600" b="1" dirty="0">
                <a:solidFill>
                  <a:srgbClr val="E72D3F"/>
                </a:solidFill>
              </a:rPr>
              <a:t>Large Language Models (LLM)</a:t>
            </a:r>
            <a:endParaRPr lang="en-IN" b="1" dirty="0">
              <a:solidFill>
                <a:srgbClr val="E72D3F"/>
              </a:solidFill>
            </a:endParaRPr>
          </a:p>
        </p:txBody>
      </p:sp>
      <p:pic>
        <p:nvPicPr>
          <p:cNvPr id="2" name="Picture 2" descr="LinkBERT: Improving Language Model Training with Document Link - Essentials">
            <a:extLst>
              <a:ext uri="{FF2B5EF4-FFF2-40B4-BE49-F238E27FC236}">
                <a16:creationId xmlns:a16="http://schemas.microsoft.com/office/drawing/2014/main" id="{660BB70B-0E07-43E5-E581-B422B727B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14" y="4420141"/>
            <a:ext cx="3449249" cy="1310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383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7</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Transformer Architecture: Foundation of LLMs</a:t>
            </a: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87029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0D1CDD-FF78-0C05-CA42-6693E746ED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3" name="Title 2">
            <a:extLst>
              <a:ext uri="{FF2B5EF4-FFF2-40B4-BE49-F238E27FC236}">
                <a16:creationId xmlns:a16="http://schemas.microsoft.com/office/drawing/2014/main" id="{25438EC6-EF09-57D9-18AC-8AA1EA903281}"/>
              </a:ext>
            </a:extLst>
          </p:cNvPr>
          <p:cNvSpPr>
            <a:spLocks noGrp="1"/>
          </p:cNvSpPr>
          <p:nvPr>
            <p:ph type="title"/>
          </p:nvPr>
        </p:nvSpPr>
        <p:spPr>
          <a:xfrm>
            <a:off x="269667" y="227511"/>
            <a:ext cx="7766264" cy="510085"/>
          </a:xfrm>
        </p:spPr>
        <p:txBody>
          <a:bodyPr/>
          <a:lstStyle/>
          <a:p>
            <a:r>
              <a:rPr lang="en-IN" dirty="0"/>
              <a:t>Transformers: Foundation of LLMs</a:t>
            </a:r>
          </a:p>
        </p:txBody>
      </p:sp>
      <p:pic>
        <p:nvPicPr>
          <p:cNvPr id="7" name="Picture 6" descr="A screenshot of a computer&#10;&#10;Description automatically generated with medium confidence">
            <a:extLst>
              <a:ext uri="{FF2B5EF4-FFF2-40B4-BE49-F238E27FC236}">
                <a16:creationId xmlns:a16="http://schemas.microsoft.com/office/drawing/2014/main" id="{96695C49-145B-28D6-828C-06E5A11B83A3}"/>
              </a:ext>
            </a:extLst>
          </p:cNvPr>
          <p:cNvPicPr>
            <a:picLocks noChangeAspect="1"/>
          </p:cNvPicPr>
          <p:nvPr/>
        </p:nvPicPr>
        <p:blipFill>
          <a:blip r:embed="rId2"/>
          <a:stretch>
            <a:fillRect/>
          </a:stretch>
        </p:blipFill>
        <p:spPr>
          <a:xfrm>
            <a:off x="5709874" y="1269642"/>
            <a:ext cx="5801449" cy="3187166"/>
          </a:xfrm>
          <a:prstGeom prst="rect">
            <a:avLst/>
          </a:prstGeom>
        </p:spPr>
      </p:pic>
      <p:pic>
        <p:nvPicPr>
          <p:cNvPr id="1028" name="Picture 4" descr="Transformer Encoder-Decoder architecture, taken from Vaswani et al. [9 ...">
            <a:extLst>
              <a:ext uri="{FF2B5EF4-FFF2-40B4-BE49-F238E27FC236}">
                <a16:creationId xmlns:a16="http://schemas.microsoft.com/office/drawing/2014/main" id="{1D6F63CF-707D-8511-59D9-261EEDD36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894" y="1520576"/>
            <a:ext cx="3309477" cy="40685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44D18B-84B1-2D0D-BA34-8D52419045BC}"/>
              </a:ext>
            </a:extLst>
          </p:cNvPr>
          <p:cNvSpPr txBox="1"/>
          <p:nvPr/>
        </p:nvSpPr>
        <p:spPr>
          <a:xfrm>
            <a:off x="5483652" y="4727367"/>
            <a:ext cx="6253895" cy="1723549"/>
          </a:xfrm>
          <a:prstGeom prst="rect">
            <a:avLst/>
          </a:prstGeom>
          <a:noFill/>
        </p:spPr>
        <p:txBody>
          <a:bodyPr wrap="square">
            <a:spAutoFit/>
          </a:bodyPr>
          <a:lstStyle/>
          <a:p>
            <a:pPr marL="342900" indent="-342900" algn="l">
              <a:spcAft>
                <a:spcPts val="600"/>
              </a:spcAft>
              <a:buFont typeface="+mj-lt"/>
              <a:buAutoNum type="arabicPeriod"/>
            </a:pPr>
            <a:r>
              <a:rPr lang="en-US" sz="1600" b="0" i="0" dirty="0">
                <a:solidFill>
                  <a:srgbClr val="1F1F1F"/>
                </a:solidFill>
                <a:effectLst/>
                <a:latin typeface="+mn-lt"/>
              </a:rPr>
              <a:t>The encoder would </a:t>
            </a:r>
            <a:r>
              <a:rPr lang="en-US" sz="1600" b="1" i="0" dirty="0">
                <a:solidFill>
                  <a:srgbClr val="1F1F1F"/>
                </a:solidFill>
                <a:effectLst/>
                <a:latin typeface="+mn-lt"/>
              </a:rPr>
              <a:t>encode</a:t>
            </a:r>
            <a:r>
              <a:rPr lang="en-US" sz="1600" b="0" i="0" dirty="0">
                <a:solidFill>
                  <a:srgbClr val="1F1F1F"/>
                </a:solidFill>
                <a:effectLst/>
                <a:latin typeface="+mn-lt"/>
              </a:rPr>
              <a:t> the French sentence into a </a:t>
            </a:r>
            <a:r>
              <a:rPr lang="en-US" sz="1600" b="1" i="0" dirty="0">
                <a:solidFill>
                  <a:srgbClr val="1F1F1F"/>
                </a:solidFill>
                <a:effectLst/>
                <a:latin typeface="+mn-lt"/>
              </a:rPr>
              <a:t>sequence of vectors.</a:t>
            </a:r>
          </a:p>
          <a:p>
            <a:pPr marL="342900" indent="-342900" algn="l">
              <a:spcAft>
                <a:spcPts val="600"/>
              </a:spcAft>
              <a:buFont typeface="+mj-lt"/>
              <a:buAutoNum type="arabicPeriod"/>
            </a:pPr>
            <a:r>
              <a:rPr lang="en-US" sz="1600" b="0" i="0" dirty="0">
                <a:solidFill>
                  <a:srgbClr val="1F1F1F"/>
                </a:solidFill>
                <a:effectLst/>
                <a:latin typeface="+mn-lt"/>
              </a:rPr>
              <a:t>The </a:t>
            </a:r>
            <a:r>
              <a:rPr lang="en-US" sz="1600" b="1" i="0" dirty="0">
                <a:solidFill>
                  <a:srgbClr val="1F1F1F"/>
                </a:solidFill>
                <a:effectLst/>
                <a:latin typeface="+mn-lt"/>
              </a:rPr>
              <a:t>decoder</a:t>
            </a:r>
            <a:r>
              <a:rPr lang="en-US" sz="1600" b="0" i="0" dirty="0">
                <a:solidFill>
                  <a:srgbClr val="1F1F1F"/>
                </a:solidFill>
                <a:effectLst/>
                <a:latin typeface="+mn-lt"/>
              </a:rPr>
              <a:t> would use these vectors to </a:t>
            </a:r>
            <a:r>
              <a:rPr lang="en-US" sz="1600" b="1" i="0" dirty="0">
                <a:solidFill>
                  <a:srgbClr val="1F1F1F"/>
                </a:solidFill>
                <a:effectLst/>
                <a:latin typeface="+mn-lt"/>
              </a:rPr>
              <a:t>generate a sequence of vectors</a:t>
            </a:r>
            <a:r>
              <a:rPr lang="en-US" sz="1600" b="0" i="0" dirty="0">
                <a:solidFill>
                  <a:srgbClr val="1F1F1F"/>
                </a:solidFill>
                <a:effectLst/>
                <a:latin typeface="+mn-lt"/>
              </a:rPr>
              <a:t> that represent the meaning of the French sentence.</a:t>
            </a:r>
          </a:p>
          <a:p>
            <a:pPr marL="342900" indent="-342900" algn="l">
              <a:spcAft>
                <a:spcPts val="600"/>
              </a:spcAft>
              <a:buFont typeface="+mj-lt"/>
              <a:buAutoNum type="arabicPeriod"/>
            </a:pPr>
            <a:r>
              <a:rPr lang="en-US" sz="1600" b="0" i="0" dirty="0">
                <a:solidFill>
                  <a:srgbClr val="1F1F1F"/>
                </a:solidFill>
                <a:effectLst/>
                <a:latin typeface="+mn-lt"/>
              </a:rPr>
              <a:t>The </a:t>
            </a:r>
            <a:r>
              <a:rPr lang="en-US" sz="1600" b="1" i="0" dirty="0">
                <a:solidFill>
                  <a:srgbClr val="1F1F1F"/>
                </a:solidFill>
                <a:effectLst/>
                <a:latin typeface="+mn-lt"/>
              </a:rPr>
              <a:t>decoder</a:t>
            </a:r>
            <a:r>
              <a:rPr lang="en-US" sz="1600" b="0" i="0" dirty="0">
                <a:solidFill>
                  <a:srgbClr val="1F1F1F"/>
                </a:solidFill>
                <a:effectLst/>
                <a:latin typeface="+mn-lt"/>
              </a:rPr>
              <a:t> would then use these vectors to </a:t>
            </a:r>
            <a:r>
              <a:rPr lang="en-US" sz="1600" b="1" i="0" dirty="0">
                <a:solidFill>
                  <a:srgbClr val="1F1F1F"/>
                </a:solidFill>
                <a:effectLst/>
                <a:latin typeface="+mn-lt"/>
              </a:rPr>
              <a:t>generate</a:t>
            </a:r>
            <a:r>
              <a:rPr lang="en-US" sz="1600" b="0" i="0" dirty="0">
                <a:solidFill>
                  <a:srgbClr val="1F1F1F"/>
                </a:solidFill>
                <a:effectLst/>
                <a:latin typeface="+mn-lt"/>
              </a:rPr>
              <a:t> the </a:t>
            </a:r>
            <a:r>
              <a:rPr lang="en-US" sz="1600" b="1" i="0" dirty="0">
                <a:solidFill>
                  <a:srgbClr val="1F1F1F"/>
                </a:solidFill>
                <a:effectLst/>
                <a:latin typeface="+mn-lt"/>
              </a:rPr>
              <a:t>English</a:t>
            </a:r>
            <a:r>
              <a:rPr lang="en-US" sz="1600" b="0" i="0" dirty="0">
                <a:solidFill>
                  <a:srgbClr val="1F1F1F"/>
                </a:solidFill>
                <a:effectLst/>
                <a:latin typeface="+mn-lt"/>
              </a:rPr>
              <a:t> </a:t>
            </a:r>
            <a:r>
              <a:rPr lang="en-US" sz="1600" b="1" i="0" dirty="0">
                <a:solidFill>
                  <a:srgbClr val="1F1F1F"/>
                </a:solidFill>
                <a:effectLst/>
                <a:latin typeface="+mn-lt"/>
              </a:rPr>
              <a:t>sentence</a:t>
            </a:r>
            <a:r>
              <a:rPr lang="en-US" sz="1600" b="0" i="0" dirty="0">
                <a:solidFill>
                  <a:srgbClr val="1F1F1F"/>
                </a:solidFill>
                <a:effectLst/>
                <a:latin typeface="+mn-lt"/>
              </a:rPr>
              <a:t> “I am a student"</a:t>
            </a:r>
          </a:p>
        </p:txBody>
      </p:sp>
      <p:sp>
        <p:nvSpPr>
          <p:cNvPr id="10" name="TextBox 9">
            <a:extLst>
              <a:ext uri="{FF2B5EF4-FFF2-40B4-BE49-F238E27FC236}">
                <a16:creationId xmlns:a16="http://schemas.microsoft.com/office/drawing/2014/main" id="{195C2B77-D57D-51CB-ECEC-BF353CB46489}"/>
              </a:ext>
            </a:extLst>
          </p:cNvPr>
          <p:cNvSpPr txBox="1"/>
          <p:nvPr/>
        </p:nvSpPr>
        <p:spPr>
          <a:xfrm>
            <a:off x="1148464" y="5781850"/>
            <a:ext cx="3004335" cy="338554"/>
          </a:xfrm>
          <a:prstGeom prst="rect">
            <a:avLst/>
          </a:prstGeom>
          <a:noFill/>
        </p:spPr>
        <p:txBody>
          <a:bodyPr wrap="square" rtlCol="0">
            <a:spAutoFit/>
          </a:bodyPr>
          <a:lstStyle/>
          <a:p>
            <a:pPr algn="ctr"/>
            <a:r>
              <a:rPr lang="en-IN" sz="1600" b="1" dirty="0">
                <a:solidFill>
                  <a:srgbClr val="E72D3F"/>
                </a:solidFill>
              </a:rPr>
              <a:t>Transformer Architecture</a:t>
            </a:r>
            <a:endParaRPr lang="en-IN" b="1" dirty="0">
              <a:solidFill>
                <a:srgbClr val="E72D3F"/>
              </a:solidFill>
            </a:endParaRPr>
          </a:p>
        </p:txBody>
      </p:sp>
    </p:spTree>
    <p:extLst>
      <p:ext uri="{BB962C8B-B14F-4D97-AF65-F5344CB8AC3E}">
        <p14:creationId xmlns:p14="http://schemas.microsoft.com/office/powerpoint/2010/main" val="1460627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5" name="Picture 14">
            <a:extLst>
              <a:ext uri="{FF2B5EF4-FFF2-40B4-BE49-F238E27FC236}">
                <a16:creationId xmlns:a16="http://schemas.microsoft.com/office/drawing/2014/main" id="{49ACA8AC-0A77-8B76-B24B-0570CFB1C2E8}"/>
              </a:ext>
            </a:extLst>
          </p:cNvPr>
          <p:cNvPicPr>
            <a:picLocks noChangeAspect="1"/>
          </p:cNvPicPr>
          <p:nvPr/>
        </p:nvPicPr>
        <p:blipFill>
          <a:blip r:embed="rId3"/>
          <a:stretch>
            <a:fillRect/>
          </a:stretch>
        </p:blipFill>
        <p:spPr>
          <a:xfrm>
            <a:off x="1245836" y="1624050"/>
            <a:ext cx="9700328" cy="5027021"/>
          </a:xfrm>
          <a:prstGeom prst="rect">
            <a:avLst/>
          </a:prstGeom>
        </p:spPr>
      </p:pic>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
        <p:nvSpPr>
          <p:cNvPr id="123" name="Google Shape;123;gf7f0e1e4c9_0_12"/>
          <p:cNvSpPr txBox="1">
            <a:spLocks noGrp="1"/>
          </p:cNvSpPr>
          <p:nvPr>
            <p:ph type="title"/>
          </p:nvPr>
        </p:nvSpPr>
        <p:spPr>
          <a:xfrm>
            <a:off x="246599" y="213995"/>
            <a:ext cx="11073809"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dirty="0"/>
              <a:t>Transformer based Tools</a:t>
            </a:r>
          </a:p>
        </p:txBody>
      </p:sp>
      <p:grpSp>
        <p:nvGrpSpPr>
          <p:cNvPr id="16" name="Group 15">
            <a:extLst>
              <a:ext uri="{FF2B5EF4-FFF2-40B4-BE49-F238E27FC236}">
                <a16:creationId xmlns:a16="http://schemas.microsoft.com/office/drawing/2014/main" id="{815423A7-2D50-BD0F-FEC3-BDB91FC37EB1}"/>
              </a:ext>
            </a:extLst>
          </p:cNvPr>
          <p:cNvGrpSpPr/>
          <p:nvPr/>
        </p:nvGrpSpPr>
        <p:grpSpPr>
          <a:xfrm>
            <a:off x="3391851" y="942292"/>
            <a:ext cx="1150421" cy="685738"/>
            <a:chOff x="3463770" y="1064808"/>
            <a:chExt cx="1150421" cy="685738"/>
          </a:xfrm>
        </p:grpSpPr>
        <p:pic>
          <p:nvPicPr>
            <p:cNvPr id="7" name="Picture 6" descr="A.I.T.A. | The Artificial Intelligence Talent Agency">
              <a:extLst>
                <a:ext uri="{FF2B5EF4-FFF2-40B4-BE49-F238E27FC236}">
                  <a16:creationId xmlns:a16="http://schemas.microsoft.com/office/drawing/2014/main" id="{7B555A94-CEA8-2337-0716-192BEB634E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25" t="1" r="-8688" b="-5235"/>
            <a:stretch/>
          </p:blipFill>
          <p:spPr bwMode="auto">
            <a:xfrm>
              <a:off x="3463770" y="1379443"/>
              <a:ext cx="1150421" cy="3711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OpenAI Logo">
              <a:extLst>
                <a:ext uri="{FF2B5EF4-FFF2-40B4-BE49-F238E27FC236}">
                  <a16:creationId xmlns:a16="http://schemas.microsoft.com/office/drawing/2014/main" id="{699C3478-B353-4109-3BCF-1ECDAD685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5952" y="1064808"/>
              <a:ext cx="366055" cy="37110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Google Bard Deutsch">
            <a:extLst>
              <a:ext uri="{FF2B5EF4-FFF2-40B4-BE49-F238E27FC236}">
                <a16:creationId xmlns:a16="http://schemas.microsoft.com/office/drawing/2014/main" id="{AE000B61-7075-2845-3301-1BB21295AA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8616" y="924484"/>
            <a:ext cx="1246596" cy="69956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818649"/>
      </p:ext>
    </p:extLst>
  </p:cSld>
  <p:clrMapOvr>
    <a:masterClrMapping/>
  </p:clrMapOvr>
</p:sld>
</file>

<file path=ppt/theme/theme1.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7250</TotalTime>
  <Words>1442</Words>
  <Application>Microsoft Office PowerPoint</Application>
  <PresentationFormat>Widescreen</PresentationFormat>
  <Paragraphs>188</Paragraphs>
  <Slides>24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Proxima Nova</vt:lpstr>
      <vt:lpstr>Lato Black</vt:lpstr>
      <vt:lpstr>Calibri</vt:lpstr>
      <vt:lpstr>Arial</vt:lpstr>
      <vt:lpstr>Times New Roman</vt:lpstr>
      <vt:lpstr>2_Office Theme</vt:lpstr>
      <vt:lpstr>PowerPoint Presentation</vt:lpstr>
      <vt:lpstr>About Me</vt:lpstr>
      <vt:lpstr>PowerPoint Presentation</vt:lpstr>
      <vt:lpstr>Agenda</vt:lpstr>
      <vt:lpstr>PowerPoint Presentation</vt:lpstr>
      <vt:lpstr>Understanding Generative AI and LLMs</vt:lpstr>
      <vt:lpstr>PowerPoint Presentation</vt:lpstr>
      <vt:lpstr>Transformers: Foundation of LLMs</vt:lpstr>
      <vt:lpstr>Transformer based Tools</vt:lpstr>
      <vt:lpstr>PowerPoint Presentation</vt:lpstr>
      <vt:lpstr>How ChatGPT is revolutionizing industries &amp; supercharging research</vt:lpstr>
      <vt:lpstr>How ChatGPT is revolutionizing industries &amp; supercharging research</vt:lpstr>
      <vt:lpstr>PowerPoint Presentation</vt:lpstr>
      <vt:lpstr>Emerging Trends &amp; Innovations in GPT and Language Generation</vt:lpstr>
      <vt:lpstr>Areas of Research, Project Outlines and Emerging Trends</vt:lpstr>
      <vt:lpstr>Prompt Engineering: Are you using effective prompts?</vt:lpstr>
      <vt:lpstr>Convert Bad Prompts into Productive Prompts</vt:lpstr>
      <vt:lpstr>PowerPoint Presentation</vt:lpstr>
      <vt:lpstr>Initial Setup</vt:lpstr>
      <vt:lpstr>Build your Custom upGrad Chatbot</vt:lpstr>
      <vt:lpstr>PowerPoint Presentation</vt:lpstr>
      <vt:lpstr>Implications and Challenges of Advanced Language Models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Royden Lopes</dc:creator>
  <cp:lastModifiedBy>Arsalan Anwar</cp:lastModifiedBy>
  <cp:revision>16</cp:revision>
  <dcterms:modified xsi:type="dcterms:W3CDTF">2023-05-18T09:08:50Z</dcterms:modified>
</cp:coreProperties>
</file>